
<file path=[Content_Types].xml><?xml version="1.0" encoding="utf-8"?>
<Types xmlns="http://schemas.openxmlformats.org/package/2006/content-types">
  <Default Extension="png" ContentType="image/png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7" r:id="rId4"/>
    <p:sldId id="263" r:id="rId5"/>
    <p:sldId id="258" r:id="rId6"/>
    <p:sldId id="260" r:id="rId7"/>
    <p:sldId id="261" r:id="rId8"/>
    <p:sldId id="265" r:id="rId9"/>
    <p:sldId id="262" r:id="rId10"/>
    <p:sldId id="264" r:id="rId1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6" d="100"/>
          <a:sy n="66" d="100"/>
        </p:scale>
        <p:origin x="1218" y="11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C011EB-6D13-4EC9-BA4C-52F7D6BF42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EA8C5DA-CEDD-4767-B016-6DDF8E5070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E6B2553-D7E1-4AF4-A10C-C4275E7CC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C41B-4734-48A0-9737-7D14167F8939}" type="datetimeFigureOut">
              <a:rPr lang="de-DE" smtClean="0"/>
              <a:t>17.10.2018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AF19C96-CDE4-496C-9194-35C0C6E67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D715CC6-2E4E-4A9E-AD51-6A5B7E9B0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0BC80-0836-436C-A96F-5DDEC513FED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8127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98518E-3882-40E4-9C1C-4208FF82E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1AF485F-E5CA-4BAE-BCCA-0B901157B2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9F12AB9-0551-4BDC-849D-854180798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C41B-4734-48A0-9737-7D14167F8939}" type="datetimeFigureOut">
              <a:rPr lang="de-DE" smtClean="0"/>
              <a:t>17.10.2018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9D9B151-9298-43B0-BBEC-4D6497349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DEDB223-33C7-4367-9CBC-B7101F2DE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0BC80-0836-436C-A96F-5DDEC513FED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4804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10D8C09-88EE-4259-9BBA-38431767A4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13C79C9-440E-4995-B9A4-FD5712F699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12046BC-C183-40C4-A340-FCB222FCE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C41B-4734-48A0-9737-7D14167F8939}" type="datetimeFigureOut">
              <a:rPr lang="de-DE" smtClean="0"/>
              <a:t>17.10.2018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6A26D2F-AB93-4F55-BDBF-3AB22F610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EF933DB-98C8-471A-9507-461760857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0BC80-0836-436C-A96F-5DDEC513FED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07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29B3A2-E66A-47DE-8788-FB973029F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436524" cy="474460"/>
          </a:xfrm>
          <a:solidFill>
            <a:schemeClr val="bg2">
              <a:lumMod val="75000"/>
            </a:schemeClr>
          </a:solidFill>
        </p:spPr>
        <p:txBody>
          <a:bodyPr>
            <a:normAutofit/>
          </a:bodyPr>
          <a:lstStyle>
            <a:lvl1pPr algn="ctr">
              <a:defRPr sz="20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34F541D-184B-441D-B286-3FE3C5339E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83A586-9B61-44A2-80DE-7E4247D84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C41B-4734-48A0-9737-7D14167F8939}" type="datetimeFigureOut">
              <a:rPr lang="de-DE" smtClean="0"/>
              <a:t>17.10.2018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2CED6D4-EEAF-4C8E-B29E-452FFFDD7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D918F8E-B9F1-478D-BEB2-07EA32111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0BC80-0836-436C-A96F-5DDEC513FED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6830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E55900-ACD3-4DC8-9935-5C024ED7B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07292AF-C463-4404-B818-7D79FE556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452F421-5D71-4DDD-867A-F2FCD015D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C41B-4734-48A0-9737-7D14167F8939}" type="datetimeFigureOut">
              <a:rPr lang="de-DE" smtClean="0"/>
              <a:t>17.10.2018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4310942-1750-4CEB-AF2F-FEDD874E8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9D07874-4301-478A-8D5B-E9CDD6C6B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0BC80-0836-436C-A96F-5DDEC513FED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418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CCF6FA-5FEE-4601-AF54-D2F328D71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3C1147A-0D59-450F-9190-CD14F8386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A39D1BC-DE57-4791-9F7F-B4BC504EF3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5F33E37-EFC5-46A8-A845-BC9BE1009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C41B-4734-48A0-9737-7D14167F8939}" type="datetimeFigureOut">
              <a:rPr lang="de-DE" smtClean="0"/>
              <a:t>17.10.2018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052190D-DFC2-48F8-9EB1-71E1F34C4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6FD83C4-21B0-4513-9AE3-273DB1EE5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0BC80-0836-436C-A96F-5DDEC513FED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3483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F582DA-4DB0-41CD-8C9A-8C8BB54C3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5970794-41D4-4540-BB87-643678E5A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C675F3F-D7F4-4343-AFCE-6CCB89D456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A0B856B-2683-4D82-9EDC-E159D66DC9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060ED4D-B940-45C1-AB3F-96D5606535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F2E52DF-BD80-47C1-B685-7C49663D5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C41B-4734-48A0-9737-7D14167F8939}" type="datetimeFigureOut">
              <a:rPr lang="de-DE" smtClean="0"/>
              <a:t>17.10.2018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CFE8022-C600-45FF-A773-0C7BDB38B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DDCD439-F9FA-44C9-A3AF-E6A2A0303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0BC80-0836-436C-A96F-5DDEC513FED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1363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EDF055-BEAC-434C-91CE-A465F50DA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267561D-4028-4652-BE73-07F6A8F31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C41B-4734-48A0-9737-7D14167F8939}" type="datetimeFigureOut">
              <a:rPr lang="de-DE" smtClean="0"/>
              <a:t>17.10.2018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7343C11-D58F-41FD-B475-674626865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DECB4E-A66E-4F7E-A316-576EC2D8A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0BC80-0836-436C-A96F-5DDEC513FED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1981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F5F3703-90B1-42E1-8C59-022755ADA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C41B-4734-48A0-9737-7D14167F8939}" type="datetimeFigureOut">
              <a:rPr lang="de-DE" smtClean="0"/>
              <a:t>17.10.2018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2D1C621-A2BC-4347-855F-7AC922262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376C73F-F441-4143-89AD-36411E306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0BC80-0836-436C-A96F-5DDEC513FED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8848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29ACE5-657A-4C45-9C57-0BE19DDDA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63E7AD1-58B6-424A-8DB5-35995EFE8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313B485-27BC-4286-9602-2ADC37A75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E799D1F-12B2-48DA-80C4-70B173D0F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C41B-4734-48A0-9737-7D14167F8939}" type="datetimeFigureOut">
              <a:rPr lang="de-DE" smtClean="0"/>
              <a:t>17.10.2018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7B3ABB0-E14A-410D-8255-9AC919DF9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E596511-B51D-4384-A781-6C4F995D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0BC80-0836-436C-A96F-5DDEC513FED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4402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572529-5B88-4F07-962B-CAB6BC4DD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8F1AA65-083A-45A5-AE52-7EF06CCF4F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520FFF3-20EF-4028-969F-43CA96CC5D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212E528-B34A-4FDB-914F-F54692E52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C41B-4734-48A0-9737-7D14167F8939}" type="datetimeFigureOut">
              <a:rPr lang="de-DE" smtClean="0"/>
              <a:t>17.10.2018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660711-EE92-49B8-A2B9-2EAC9CD4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270EABA-83B5-4E3A-8DE7-379BC9FA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0BC80-0836-436C-A96F-5DDEC513FED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2133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E30D770-CC4F-4994-BD4C-99968B214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18DD464-0F54-4493-8A7E-76BCD6304C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A5EDB12-293E-471C-B3EF-BC2DB671E3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4C41B-4734-48A0-9737-7D14167F8939}" type="datetimeFigureOut">
              <a:rPr lang="de-DE" smtClean="0"/>
              <a:t>17.10.2018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4ECD352-15AF-4BFF-9432-2C5DA04A97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5BB784-172C-489F-9991-362466B07C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0BC80-0836-436C-A96F-5DDEC513FED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765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4.jpg"/><Relationship Id="rId7" Type="http://schemas.openxmlformats.org/officeDocument/2006/relationships/image" Target="../media/image1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5.png"/><Relationship Id="rId10" Type="http://schemas.openxmlformats.org/officeDocument/2006/relationships/image" Target="../media/image19.jpeg"/><Relationship Id="rId4" Type="http://schemas.microsoft.com/office/2017/06/relationships/model3d" Target="../media/model3d1.glb"/><Relationship Id="rId9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e.mycs.com/ueber-unsere-konfiguratoren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17/06/relationships/model3d" Target="../media/model3d1.glb"/><Relationship Id="rId4" Type="http://schemas.openxmlformats.org/officeDocument/2006/relationships/hyperlink" Target="https://pixabay.com/de/stein-wand-hintergrund-pinsel-1067844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EB1475-5E7B-4471-9959-922F667FB8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Aufbau Furniture Factory</a:t>
            </a:r>
          </a:p>
        </p:txBody>
      </p:sp>
    </p:spTree>
    <p:extLst>
      <p:ext uri="{BB962C8B-B14F-4D97-AF65-F5344CB8AC3E}">
        <p14:creationId xmlns:p14="http://schemas.microsoft.com/office/powerpoint/2010/main" val="23446987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9811F99-547B-453C-BAFE-658792B10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5429" y="1052126"/>
            <a:ext cx="12830629" cy="5513774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E4FF17C9-25DC-43C2-B204-BEEE6990B4DF}"/>
              </a:ext>
            </a:extLst>
          </p:cNvPr>
          <p:cNvSpPr/>
          <p:nvPr/>
        </p:nvSpPr>
        <p:spPr>
          <a:xfrm>
            <a:off x="-363092" y="1476925"/>
            <a:ext cx="12830629" cy="10135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918FBB7-DE8B-4E18-AA8E-E8E29DA591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51"/>
          <a:stretch/>
        </p:blipFill>
        <p:spPr>
          <a:xfrm>
            <a:off x="-435429" y="1370524"/>
            <a:ext cx="12830629" cy="15954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04C69823-F32C-44BA-A76A-C545D143CC01}"/>
              </a:ext>
            </a:extLst>
          </p:cNvPr>
          <p:cNvSpPr/>
          <p:nvPr/>
        </p:nvSpPr>
        <p:spPr>
          <a:xfrm>
            <a:off x="2100253" y="3646051"/>
            <a:ext cx="3220156" cy="277662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2ABD8A8-4A61-4C06-A30C-71D543DA2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5" name="3D-Modell">
                <a:extLst>
                  <a:ext uri="{FF2B5EF4-FFF2-40B4-BE49-F238E27FC236}">
                    <a16:creationId xmlns:a16="http://schemas.microsoft.com/office/drawing/2014/main" id="{F33A0237-D6F7-47BD-88CC-390BC891A8A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38352380"/>
                  </p:ext>
                </p:extLst>
              </p:nvPr>
            </p:nvGraphicFramePr>
            <p:xfrm>
              <a:off x="2411797" y="3776362"/>
              <a:ext cx="2597062" cy="251599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597062" cy="2515993"/>
                    </a:xfrm>
                    <a:prstGeom prst="rect">
                      <a:avLst/>
                    </a:prstGeom>
                  </am3d:spPr>
                  <am3d:camera>
                    <am3d:pos x="0" y="0" z="5635634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33333" d="1000000"/>
                    <am3d:preTrans dx="9600000" dy="96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1436376" ay="1873367" az="-777678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8970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5" name="3D-Modell">
                <a:extLst>
                  <a:ext uri="{FF2B5EF4-FFF2-40B4-BE49-F238E27FC236}">
                    <a16:creationId xmlns:a16="http://schemas.microsoft.com/office/drawing/2014/main" id="{F33A0237-D6F7-47BD-88CC-390BC891A8A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11797" y="3776362"/>
                <a:ext cx="2597062" cy="2515993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feld 8">
            <a:extLst>
              <a:ext uri="{FF2B5EF4-FFF2-40B4-BE49-F238E27FC236}">
                <a16:creationId xmlns:a16="http://schemas.microsoft.com/office/drawing/2014/main" id="{545C4D33-9661-45BB-802F-AA6A7EA0354A}"/>
              </a:ext>
            </a:extLst>
          </p:cNvPr>
          <p:cNvSpPr txBox="1"/>
          <p:nvPr/>
        </p:nvSpPr>
        <p:spPr>
          <a:xfrm>
            <a:off x="1501652" y="3147752"/>
            <a:ext cx="33198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b="1" dirty="0"/>
              <a:t>Esszimmer Tisch </a:t>
            </a:r>
            <a:endParaRPr lang="de-DE" sz="25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C39748A-68AA-4482-9BBE-3E97236D6433}"/>
              </a:ext>
            </a:extLst>
          </p:cNvPr>
          <p:cNvSpPr txBox="1"/>
          <p:nvPr/>
        </p:nvSpPr>
        <p:spPr>
          <a:xfrm>
            <a:off x="9331273" y="4950829"/>
            <a:ext cx="331985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00" b="1" i="1" dirty="0"/>
              <a:t>Möbelstück erstellt von </a:t>
            </a:r>
            <a:endParaRPr lang="de-DE" sz="1500" dirty="0"/>
          </a:p>
        </p:txBody>
      </p:sp>
      <p:pic>
        <p:nvPicPr>
          <p:cNvPr id="11" name="image2.jpg" descr="C:\Users\Chuck Jorris\AppData\Local\Microsoft\Windows\INetCache\Content.Word\WhatsApp Image 2017-09-23 at 17.38.02.jpeg">
            <a:extLst>
              <a:ext uri="{FF2B5EF4-FFF2-40B4-BE49-F238E27FC236}">
                <a16:creationId xmlns:a16="http://schemas.microsoft.com/office/drawing/2014/main" id="{9F204E01-410B-4DAD-8242-4BB794B793DA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10473637" y="5234333"/>
            <a:ext cx="1102677" cy="1102677"/>
          </a:xfrm>
          <a:prstGeom prst="rect">
            <a:avLst/>
          </a:prstGeom>
          <a:ln/>
        </p:spPr>
      </p:pic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F290FC33-7CF1-4A0E-8C68-1C0CADE8F423}"/>
              </a:ext>
            </a:extLst>
          </p:cNvPr>
          <p:cNvSpPr/>
          <p:nvPr/>
        </p:nvSpPr>
        <p:spPr>
          <a:xfrm>
            <a:off x="5979885" y="3624806"/>
            <a:ext cx="3220155" cy="396265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Möbelstück auswählen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11DB0AC-AA99-4F8E-B515-C58DC5100096}"/>
              </a:ext>
            </a:extLst>
          </p:cNvPr>
          <p:cNvSpPr txBox="1"/>
          <p:nvPr/>
        </p:nvSpPr>
        <p:spPr>
          <a:xfrm>
            <a:off x="3323503" y="1554423"/>
            <a:ext cx="6325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>
                <a:solidFill>
                  <a:schemeClr val="bg1"/>
                </a:solidFill>
              </a:rPr>
              <a:t>Möbelsammlung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62446D3-BE9B-418C-BB32-0AF1B7DE55F9}"/>
              </a:ext>
            </a:extLst>
          </p:cNvPr>
          <p:cNvSpPr txBox="1"/>
          <p:nvPr/>
        </p:nvSpPr>
        <p:spPr>
          <a:xfrm>
            <a:off x="2116667" y="6724101"/>
            <a:ext cx="67515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/>
              <a:t>Maximale Abmessungen: </a:t>
            </a:r>
          </a:p>
          <a:p>
            <a:r>
              <a:rPr lang="de-DE" sz="1500" dirty="0"/>
              <a:t>Höhe 100 cm </a:t>
            </a:r>
          </a:p>
          <a:p>
            <a:r>
              <a:rPr lang="de-DE" sz="1500" dirty="0"/>
              <a:t>Breite 250 cm </a:t>
            </a:r>
          </a:p>
          <a:p>
            <a:r>
              <a:rPr lang="de-DE" sz="1500" dirty="0"/>
              <a:t>Tiefe 250 cm </a:t>
            </a:r>
          </a:p>
          <a:p>
            <a:endParaRPr lang="de-DE" sz="1500" dirty="0"/>
          </a:p>
          <a:p>
            <a:r>
              <a:rPr lang="de-DE" sz="1500" dirty="0"/>
              <a:t>Ergänzungsmöglichkeiten: 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6EF26A4-52C4-4310-95FC-09DD937F31E2}"/>
              </a:ext>
            </a:extLst>
          </p:cNvPr>
          <p:cNvSpPr txBox="1"/>
          <p:nvPr/>
        </p:nvSpPr>
        <p:spPr>
          <a:xfrm>
            <a:off x="5537115" y="4300887"/>
            <a:ext cx="296825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/>
              <a:t>Empfehlungen: </a:t>
            </a:r>
          </a:p>
          <a:p>
            <a:r>
              <a:rPr lang="de-DE" sz="1500" dirty="0"/>
              <a:t>Breite: 140 cm </a:t>
            </a:r>
          </a:p>
          <a:p>
            <a:r>
              <a:rPr lang="de-DE" sz="1500" dirty="0"/>
              <a:t>Höhe: 70 cm </a:t>
            </a:r>
          </a:p>
          <a:p>
            <a:r>
              <a:rPr lang="de-DE" sz="1500" dirty="0"/>
              <a:t>Tiefe: 80 cm</a:t>
            </a:r>
          </a:p>
          <a:p>
            <a:endParaRPr lang="de-DE" sz="1500" dirty="0"/>
          </a:p>
          <a:p>
            <a:r>
              <a:rPr lang="de-DE" sz="1500" dirty="0"/>
              <a:t>Material: Fichte oder Eiche </a:t>
            </a:r>
          </a:p>
          <a:p>
            <a:r>
              <a:rPr lang="de-DE" sz="1500" dirty="0" err="1"/>
              <a:t>Geschätze</a:t>
            </a:r>
            <a:r>
              <a:rPr lang="de-DE" sz="1500" dirty="0"/>
              <a:t> Kosten Eiche: 80 €  </a:t>
            </a:r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D2018CCC-3DAF-462A-B633-9812CCBB60B0}"/>
              </a:ext>
            </a:extLst>
          </p:cNvPr>
          <p:cNvSpPr/>
          <p:nvPr/>
        </p:nvSpPr>
        <p:spPr>
          <a:xfrm>
            <a:off x="2272293" y="8359630"/>
            <a:ext cx="3164231" cy="301896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dirty="0"/>
              <a:t>Füße im Mittelteil ergänzen </a:t>
            </a:r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2CB9472A-D436-425B-A394-85B34EDD65E9}"/>
              </a:ext>
            </a:extLst>
          </p:cNvPr>
          <p:cNvSpPr/>
          <p:nvPr/>
        </p:nvSpPr>
        <p:spPr>
          <a:xfrm>
            <a:off x="6060318" y="8359630"/>
            <a:ext cx="3164231" cy="301896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dirty="0"/>
              <a:t>Mittelleiste ergänzen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16D9D3A-EC55-4838-A4AE-09DCC5116F8A}"/>
              </a:ext>
            </a:extLst>
          </p:cNvPr>
          <p:cNvSpPr txBox="1"/>
          <p:nvPr/>
        </p:nvSpPr>
        <p:spPr>
          <a:xfrm>
            <a:off x="1382979" y="9147069"/>
            <a:ext cx="331985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00" b="1" dirty="0"/>
              <a:t>Beispielumsetzungen</a:t>
            </a:r>
            <a:endParaRPr lang="de-DE" sz="1500" dirty="0"/>
          </a:p>
        </p:txBody>
      </p:sp>
      <p:pic>
        <p:nvPicPr>
          <p:cNvPr id="1030" name="Picture 6" descr="Bildergebnis fÃ¼r Beispiele Holztische">
            <a:extLst>
              <a:ext uri="{FF2B5EF4-FFF2-40B4-BE49-F238E27FC236}">
                <a16:creationId xmlns:a16="http://schemas.microsoft.com/office/drawing/2014/main" id="{16CA67BE-1BBC-4550-A627-C2EA83B7942D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153" y="9628903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ildergebnis fÃ¼r Beispiele Holztische">
            <a:extLst>
              <a:ext uri="{FF2B5EF4-FFF2-40B4-BE49-F238E27FC236}">
                <a16:creationId xmlns:a16="http://schemas.microsoft.com/office/drawing/2014/main" id="{4D09B8C5-5C21-492B-B283-E15A400C4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746" y="9628903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ildergebnis fÃ¼r Beispiele Holztische">
            <a:extLst>
              <a:ext uri="{FF2B5EF4-FFF2-40B4-BE49-F238E27FC236}">
                <a16:creationId xmlns:a16="http://schemas.microsoft.com/office/drawing/2014/main" id="{A52270CC-57FE-4AA8-B72C-948D53BAA222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53" y="9628903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713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D224DB-C6E6-4967-8EB6-0A6E3273E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Refernzwebseiten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40198C-B7AA-4CC8-9FE5-A03516C706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>
                <a:hlinkClick r:id="rId2"/>
              </a:rPr>
              <a:t>https://de.mycs.com/ueber-unsere-konfiguratoren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7095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1357CA2-AF1D-4753-9703-DE767CA46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5389" y="1177057"/>
            <a:ext cx="6741222" cy="5269368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0B7CC55D-97CC-4F87-AD0C-C41DFC73B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Layout Vorlage </a:t>
            </a:r>
          </a:p>
        </p:txBody>
      </p:sp>
    </p:spTree>
    <p:extLst>
      <p:ext uri="{BB962C8B-B14F-4D97-AF65-F5344CB8AC3E}">
        <p14:creationId xmlns:p14="http://schemas.microsoft.com/office/powerpoint/2010/main" val="2721812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77A500D4-E6E7-490A-BD73-52EF66448E04}"/>
              </a:ext>
            </a:extLst>
          </p:cNvPr>
          <p:cNvSpPr/>
          <p:nvPr/>
        </p:nvSpPr>
        <p:spPr>
          <a:xfrm>
            <a:off x="1481883" y="5454042"/>
            <a:ext cx="9498822" cy="55137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7D98821-EE5B-4558-B24A-E0A60CCB3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Startseite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8E92DE7-6DBE-46BF-8376-06B4BA99F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666" y="1052126"/>
            <a:ext cx="9409871" cy="551377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0E92E21-9671-46C3-8102-74208F09E6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85" b="28924"/>
          <a:stretch/>
        </p:blipFill>
        <p:spPr>
          <a:xfrm>
            <a:off x="1528666" y="1323365"/>
            <a:ext cx="9405256" cy="273690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006FFAA-8827-4E11-9FAB-CEA2F45FDF39}"/>
              </a:ext>
            </a:extLst>
          </p:cNvPr>
          <p:cNvSpPr txBox="1"/>
          <p:nvPr/>
        </p:nvSpPr>
        <p:spPr>
          <a:xfrm>
            <a:off x="3322040" y="2183987"/>
            <a:ext cx="6325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>
                <a:solidFill>
                  <a:schemeClr val="bg1"/>
                </a:solidFill>
              </a:rPr>
              <a:t>Furniture Factory </a:t>
            </a: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E61B8923-7055-4D02-AFF8-A0FE467177DC}"/>
              </a:ext>
            </a:extLst>
          </p:cNvPr>
          <p:cNvSpPr/>
          <p:nvPr/>
        </p:nvSpPr>
        <p:spPr>
          <a:xfrm>
            <a:off x="2387601" y="4612539"/>
            <a:ext cx="2286000" cy="396265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Möbel bauen</a:t>
            </a:r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2EF1C1EA-24E4-466D-8E3A-45E1285C1E09}"/>
              </a:ext>
            </a:extLst>
          </p:cNvPr>
          <p:cNvSpPr/>
          <p:nvPr/>
        </p:nvSpPr>
        <p:spPr>
          <a:xfrm>
            <a:off x="7636588" y="4609974"/>
            <a:ext cx="2286000" cy="396265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Möbel designen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C721C74-85D4-4816-BD70-11629705E963}"/>
              </a:ext>
            </a:extLst>
          </p:cNvPr>
          <p:cNvSpPr txBox="1"/>
          <p:nvPr/>
        </p:nvSpPr>
        <p:spPr>
          <a:xfrm>
            <a:off x="10084709" y="197461"/>
            <a:ext cx="21072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rgbClr val="FF0000"/>
                </a:solidFill>
              </a:rPr>
              <a:t>Aktuell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8829B668-F9CC-481D-8EBE-898DDF791202}"/>
              </a:ext>
            </a:extLst>
          </p:cNvPr>
          <p:cNvSpPr txBox="1"/>
          <p:nvPr/>
        </p:nvSpPr>
        <p:spPr>
          <a:xfrm>
            <a:off x="1481883" y="5144216"/>
            <a:ext cx="440594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500" dirty="0"/>
              <a:t>Wähle aus einer Vielzahl von Möbelstücken ein passendes für deine Bedürfnisse aus, passe die Dimensionen an und lass dir mit der Stückliste die Materialien im nächstgelegenen Baumarkt zuschneiden 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6E95E06C-EB00-4989-9CDE-E34F893B6262}"/>
              </a:ext>
            </a:extLst>
          </p:cNvPr>
          <p:cNvSpPr txBox="1"/>
          <p:nvPr/>
        </p:nvSpPr>
        <p:spPr>
          <a:xfrm>
            <a:off x="6691086" y="5144216"/>
            <a:ext cx="42428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500" dirty="0"/>
              <a:t>Wenn dir die Auswahl der vorhanden Möbelstücke nicht ausreicht, designe deine eigenes und verdiene Geld bei der Bereitstellung deiner Möbelstücke an die Community </a:t>
            </a:r>
          </a:p>
        </p:txBody>
      </p:sp>
      <p:pic>
        <p:nvPicPr>
          <p:cNvPr id="1026" name="Picture 2" descr="Bildergebnis fÃ¼r youtube video bilder">
            <a:extLst>
              <a:ext uri="{FF2B5EF4-FFF2-40B4-BE49-F238E27FC236}">
                <a16:creationId xmlns:a16="http://schemas.microsoft.com/office/drawing/2014/main" id="{D8A62FB0-6D09-4B33-8A8F-952B5CE9C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603" y="6798926"/>
            <a:ext cx="4262794" cy="270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36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CF68FC-9701-48BD-A76D-6F1A7CD2C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Möbel entwerfen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D516A1B-7421-4BF4-B3E1-3B2858D54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175" y="474460"/>
            <a:ext cx="8823649" cy="592634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0724D14F-100E-425B-B9D1-6395B08023E2}"/>
              </a:ext>
            </a:extLst>
          </p:cNvPr>
          <p:cNvGrpSpPr/>
          <p:nvPr/>
        </p:nvGrpSpPr>
        <p:grpSpPr>
          <a:xfrm>
            <a:off x="2646330" y="1309758"/>
            <a:ext cx="3977676" cy="830997"/>
            <a:chOff x="3489358" y="1523468"/>
            <a:chExt cx="3977676" cy="830997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5CD649E9-F759-4682-8025-4756C89AAA43}"/>
                </a:ext>
              </a:extLst>
            </p:cNvPr>
            <p:cNvSpPr txBox="1"/>
            <p:nvPr/>
          </p:nvSpPr>
          <p:spPr>
            <a:xfrm>
              <a:off x="3489358" y="1697144"/>
              <a:ext cx="8221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000" dirty="0">
                  <a:solidFill>
                    <a:schemeClr val="accent4">
                      <a:lumMod val="75000"/>
                    </a:schemeClr>
                  </a:solidFill>
                </a:rPr>
                <a:t>1</a:t>
              </a:r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4596BB55-69B3-4416-88AE-5137CA01FCB6}"/>
                </a:ext>
              </a:extLst>
            </p:cNvPr>
            <p:cNvSpPr txBox="1"/>
            <p:nvPr/>
          </p:nvSpPr>
          <p:spPr>
            <a:xfrm>
              <a:off x="3921038" y="1558646"/>
              <a:ext cx="25115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800" b="1" i="1" dirty="0"/>
                <a:t>Möbelstück skizzieren</a:t>
              </a:r>
            </a:p>
            <a:p>
              <a:endParaRPr lang="de-DE" sz="800" dirty="0"/>
            </a:p>
            <a:p>
              <a:r>
                <a:rPr lang="de-DE" sz="800" dirty="0"/>
                <a:t>Für einen ersten Entwurf empfiehlt es sich, das Möbelstück vorher auf einem Blatt Papier zu skizzieren </a:t>
              </a:r>
            </a:p>
          </p:txBody>
        </p:sp>
        <p:pic>
          <p:nvPicPr>
            <p:cNvPr id="1026" name="Picture 2" descr="Ãhnliches Foto">
              <a:extLst>
                <a:ext uri="{FF2B5EF4-FFF2-40B4-BE49-F238E27FC236}">
                  <a16:creationId xmlns:a16="http://schemas.microsoft.com/office/drawing/2014/main" id="{C4526089-C88C-4CAB-B276-FDDA011E05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4295" y="1523468"/>
              <a:ext cx="872739" cy="83099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A5480EAA-A2B0-4CFA-9C22-4562A33C7957}"/>
              </a:ext>
            </a:extLst>
          </p:cNvPr>
          <p:cNvGrpSpPr/>
          <p:nvPr/>
        </p:nvGrpSpPr>
        <p:grpSpPr>
          <a:xfrm>
            <a:off x="5335683" y="4266439"/>
            <a:ext cx="4423531" cy="1017830"/>
            <a:chOff x="3489358" y="3958441"/>
            <a:chExt cx="4423531" cy="1017830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766129D6-5630-415E-BFD6-6D31E9571CEA}"/>
                </a:ext>
              </a:extLst>
            </p:cNvPr>
            <p:cNvSpPr txBox="1"/>
            <p:nvPr/>
          </p:nvSpPr>
          <p:spPr>
            <a:xfrm>
              <a:off x="3489358" y="4165971"/>
              <a:ext cx="8221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000" dirty="0">
                  <a:solidFill>
                    <a:schemeClr val="accent4">
                      <a:lumMod val="75000"/>
                    </a:schemeClr>
                  </a:solidFill>
                </a:rPr>
                <a:t>4</a:t>
              </a: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503A7EDC-90A9-4D45-BF7C-C1C4638CAF6D}"/>
                </a:ext>
              </a:extLst>
            </p:cNvPr>
            <p:cNvSpPr txBox="1"/>
            <p:nvPr/>
          </p:nvSpPr>
          <p:spPr>
            <a:xfrm>
              <a:off x="3921038" y="4145274"/>
              <a:ext cx="23574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800" b="1" i="1" dirty="0"/>
                <a:t>Möbelstück in unserem Creator erstellen </a:t>
              </a:r>
            </a:p>
            <a:p>
              <a:endParaRPr lang="de-DE" sz="800" dirty="0"/>
            </a:p>
            <a:p>
              <a:r>
                <a:rPr lang="de-DE" sz="800" dirty="0"/>
                <a:t>Alle hinzugefügten Teile werden in Echtzeit im Bauraum dargestellt. Um Fehler zu vermeiden werden übereinander liegende Teile mit einer Warnung angezeigt. </a:t>
              </a:r>
            </a:p>
          </p:txBody>
        </p:sp>
        <p:pic>
          <p:nvPicPr>
            <p:cNvPr id="1028" name="Picture 4" descr="Konfigurierbares Holzbett QUADRA MaÃgefertigt aus Massivholz von vitamin design">
              <a:extLst>
                <a:ext uri="{FF2B5EF4-FFF2-40B4-BE49-F238E27FC236}">
                  <a16:creationId xmlns:a16="http://schemas.microsoft.com/office/drawing/2014/main" id="{84C08C08-E89B-4EF4-8671-7F79BF6C3E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191" b="10228"/>
            <a:stretch/>
          </p:blipFill>
          <p:spPr bwMode="auto">
            <a:xfrm>
              <a:off x="6367268" y="3958441"/>
              <a:ext cx="1545621" cy="9518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AutoShape 6" descr="https://www.bauundhobby.ch/bauen-renovieren/holz/leisten-staebe/c/loader.gif">
            <a:extLst>
              <a:ext uri="{FF2B5EF4-FFF2-40B4-BE49-F238E27FC236}">
                <a16:creationId xmlns:a16="http://schemas.microsoft.com/office/drawing/2014/main" id="{5B568674-2F22-4EBC-B0D9-387D6E1DA4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27168" y="300617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CC1C798-072C-43E7-AB41-8C780D276EFC}"/>
              </a:ext>
            </a:extLst>
          </p:cNvPr>
          <p:cNvGrpSpPr/>
          <p:nvPr/>
        </p:nvGrpSpPr>
        <p:grpSpPr>
          <a:xfrm>
            <a:off x="2448210" y="3145599"/>
            <a:ext cx="4314115" cy="952955"/>
            <a:chOff x="3489358" y="4018423"/>
            <a:chExt cx="4314115" cy="952955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6F9C89B7-D9B6-4A6A-A38B-E96E0E98CB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20540"/>
            <a:stretch/>
          </p:blipFill>
          <p:spPr>
            <a:xfrm>
              <a:off x="6476686" y="4018423"/>
              <a:ext cx="1326787" cy="9518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80B4F342-AD9F-47A5-B26A-33B2A5F6A202}"/>
                </a:ext>
              </a:extLst>
            </p:cNvPr>
            <p:cNvGrpSpPr/>
            <p:nvPr/>
          </p:nvGrpSpPr>
          <p:grpSpPr>
            <a:xfrm>
              <a:off x="3489358" y="4140381"/>
              <a:ext cx="2768495" cy="830997"/>
              <a:chOff x="3489358" y="4089027"/>
              <a:chExt cx="2768495" cy="830997"/>
            </a:xfrm>
          </p:grpSpPr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A1966EEC-7E52-4F6F-8D33-BE5834A2F0D5}"/>
                  </a:ext>
                </a:extLst>
              </p:cNvPr>
              <p:cNvSpPr txBox="1"/>
              <p:nvPr/>
            </p:nvSpPr>
            <p:spPr>
              <a:xfrm>
                <a:off x="3489358" y="4165971"/>
                <a:ext cx="82212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3000" dirty="0">
                    <a:solidFill>
                      <a:schemeClr val="accent4">
                        <a:lumMod val="75000"/>
                      </a:schemeClr>
                    </a:solidFill>
                  </a:rPr>
                  <a:t>3</a:t>
                </a:r>
              </a:p>
            </p:txBody>
          </p:sp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010C09A1-7C4E-4EE9-9E95-AEAD6E36DEC3}"/>
                  </a:ext>
                </a:extLst>
              </p:cNvPr>
              <p:cNvSpPr txBox="1"/>
              <p:nvPr/>
            </p:nvSpPr>
            <p:spPr>
              <a:xfrm>
                <a:off x="3900419" y="4089027"/>
                <a:ext cx="235743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800" b="1" i="1" dirty="0"/>
                  <a:t>Material im Bauraum platzieren</a:t>
                </a:r>
              </a:p>
              <a:p>
                <a:endParaRPr lang="de-DE" sz="800" dirty="0"/>
              </a:p>
              <a:p>
                <a:r>
                  <a:rPr lang="de-DE" sz="800" dirty="0"/>
                  <a:t>Platziere deine Einzelteile über die Koordinaten X,Y und Z im dreidimensionalen Bauraum. Teile lassen sich dabei ganz einfach aus der Stückliste kopieren oder drehen. </a:t>
                </a:r>
              </a:p>
            </p:txBody>
          </p:sp>
        </p:grp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98F2E0DB-2114-4E6F-9E54-1CCAA4B6BD0C}"/>
              </a:ext>
            </a:extLst>
          </p:cNvPr>
          <p:cNvGrpSpPr/>
          <p:nvPr/>
        </p:nvGrpSpPr>
        <p:grpSpPr>
          <a:xfrm>
            <a:off x="4996887" y="2176730"/>
            <a:ext cx="4230087" cy="891775"/>
            <a:chOff x="3489358" y="4073114"/>
            <a:chExt cx="4230087" cy="891775"/>
          </a:xfrm>
        </p:grpSpPr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B824375C-EF83-4405-B75D-94FC1384CA71}"/>
                </a:ext>
              </a:extLst>
            </p:cNvPr>
            <p:cNvGrpSpPr/>
            <p:nvPr/>
          </p:nvGrpSpPr>
          <p:grpSpPr>
            <a:xfrm>
              <a:off x="3489358" y="4165059"/>
              <a:ext cx="2768495" cy="707886"/>
              <a:chOff x="3489358" y="4089027"/>
              <a:chExt cx="2768495" cy="707886"/>
            </a:xfrm>
          </p:grpSpPr>
          <p:sp>
            <p:nvSpPr>
              <p:cNvPr id="28" name="Textfeld 27">
                <a:extLst>
                  <a:ext uri="{FF2B5EF4-FFF2-40B4-BE49-F238E27FC236}">
                    <a16:creationId xmlns:a16="http://schemas.microsoft.com/office/drawing/2014/main" id="{745268B0-4276-4D2A-9F6E-6E658E6EC4C6}"/>
                  </a:ext>
                </a:extLst>
              </p:cNvPr>
              <p:cNvSpPr txBox="1"/>
              <p:nvPr/>
            </p:nvSpPr>
            <p:spPr>
              <a:xfrm>
                <a:off x="3489358" y="4165971"/>
                <a:ext cx="82212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3000" dirty="0">
                    <a:solidFill>
                      <a:schemeClr val="accent4">
                        <a:lumMod val="75000"/>
                      </a:schemeClr>
                    </a:solidFill>
                  </a:rPr>
                  <a:t>2</a:t>
                </a:r>
              </a:p>
            </p:txBody>
          </p:sp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DA0FA803-E347-4A10-9772-1917E87BEAF4}"/>
                  </a:ext>
                </a:extLst>
              </p:cNvPr>
              <p:cNvSpPr txBox="1"/>
              <p:nvPr/>
            </p:nvSpPr>
            <p:spPr>
              <a:xfrm>
                <a:off x="3900419" y="4089027"/>
                <a:ext cx="235743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800" b="1" i="1" dirty="0"/>
                  <a:t>Material auswählen </a:t>
                </a:r>
              </a:p>
              <a:p>
                <a:endParaRPr lang="de-DE" sz="800" dirty="0"/>
              </a:p>
              <a:p>
                <a:r>
                  <a:rPr lang="de-DE" sz="800" dirty="0"/>
                  <a:t>Für die Stückliste des Möbelstückes wählst du aus Bauhaus Materialien aus oder bestimmst selbst die Dimensionen deines Materials selbst</a:t>
                </a:r>
              </a:p>
            </p:txBody>
          </p:sp>
        </p:grpSp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ECE9DA7B-8371-4329-9D41-1E056CB77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92658" y="4073114"/>
              <a:ext cx="1326787" cy="8917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0F25BF16-062D-4D5D-A09B-C29C6E112757}"/>
              </a:ext>
            </a:extLst>
          </p:cNvPr>
          <p:cNvGrpSpPr/>
          <p:nvPr/>
        </p:nvGrpSpPr>
        <p:grpSpPr>
          <a:xfrm>
            <a:off x="2546569" y="5603711"/>
            <a:ext cx="2789114" cy="830997"/>
            <a:chOff x="3489358" y="4145274"/>
            <a:chExt cx="2789114" cy="830997"/>
          </a:xfrm>
        </p:grpSpPr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A59DC482-939A-4030-89E5-A79C173FA532}"/>
                </a:ext>
              </a:extLst>
            </p:cNvPr>
            <p:cNvSpPr txBox="1"/>
            <p:nvPr/>
          </p:nvSpPr>
          <p:spPr>
            <a:xfrm>
              <a:off x="3489358" y="4165971"/>
              <a:ext cx="8221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000" dirty="0">
                  <a:solidFill>
                    <a:schemeClr val="accent4">
                      <a:lumMod val="75000"/>
                    </a:schemeClr>
                  </a:solidFill>
                </a:rPr>
                <a:t>4</a:t>
              </a:r>
            </a:p>
          </p:txBody>
        </p: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92ADE0CA-D9F0-4616-8A5E-D1DF2EFF2843}"/>
                </a:ext>
              </a:extLst>
            </p:cNvPr>
            <p:cNvSpPr txBox="1"/>
            <p:nvPr/>
          </p:nvSpPr>
          <p:spPr>
            <a:xfrm>
              <a:off x="3921038" y="4145274"/>
              <a:ext cx="23574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800" b="1" i="1" dirty="0"/>
                <a:t>Möbelstück in unserem Creator erstellen </a:t>
              </a:r>
            </a:p>
            <a:p>
              <a:endParaRPr lang="de-DE" sz="800" dirty="0"/>
            </a:p>
            <a:p>
              <a:r>
                <a:rPr lang="de-DE" sz="800" dirty="0"/>
                <a:t>Alle hinzugefügten Teile werden in Echtzeit im Bauraum dargestellt. Um Fehler zu vermeiden werden übereinander liegende Teile mit einer Warnung angezeigt. </a:t>
              </a:r>
            </a:p>
          </p:txBody>
        </p:sp>
      </p:grpSp>
      <p:pic>
        <p:nvPicPr>
          <p:cNvPr id="36" name="Picture 4" descr="Konfigurierbares Holzbett QUADRA MaÃgefertigt aus Massivholz von vitamin design">
            <a:extLst>
              <a:ext uri="{FF2B5EF4-FFF2-40B4-BE49-F238E27FC236}">
                <a16:creationId xmlns:a16="http://schemas.microsoft.com/office/drawing/2014/main" id="{A9275E4D-1C7D-4728-AA53-42EC48777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227" y="5482168"/>
            <a:ext cx="1527153" cy="10163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445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CF68FC-9701-48BD-A76D-6F1A7CD2C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Möbel entwerfen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D516A1B-7421-4BF4-B3E1-3B2858D54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384" y="459404"/>
            <a:ext cx="8820367" cy="592413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0724D14F-100E-425B-B9D1-6395B08023E2}"/>
              </a:ext>
            </a:extLst>
          </p:cNvPr>
          <p:cNvGrpSpPr/>
          <p:nvPr/>
        </p:nvGrpSpPr>
        <p:grpSpPr>
          <a:xfrm>
            <a:off x="1991010" y="1369372"/>
            <a:ext cx="3977676" cy="830997"/>
            <a:chOff x="3489358" y="1523468"/>
            <a:chExt cx="3977676" cy="830997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5CD649E9-F759-4682-8025-4756C89AAA43}"/>
                </a:ext>
              </a:extLst>
            </p:cNvPr>
            <p:cNvSpPr txBox="1"/>
            <p:nvPr/>
          </p:nvSpPr>
          <p:spPr>
            <a:xfrm>
              <a:off x="3489358" y="1697144"/>
              <a:ext cx="8221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000" dirty="0">
                  <a:solidFill>
                    <a:schemeClr val="accent4">
                      <a:lumMod val="75000"/>
                    </a:schemeClr>
                  </a:solidFill>
                </a:rPr>
                <a:t>1</a:t>
              </a:r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4596BB55-69B3-4416-88AE-5137CA01FCB6}"/>
                </a:ext>
              </a:extLst>
            </p:cNvPr>
            <p:cNvSpPr txBox="1"/>
            <p:nvPr/>
          </p:nvSpPr>
          <p:spPr>
            <a:xfrm>
              <a:off x="3921038" y="1558646"/>
              <a:ext cx="25115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800" b="1" i="1" dirty="0"/>
                <a:t>Möbelstück skizzieren</a:t>
              </a:r>
            </a:p>
            <a:p>
              <a:endParaRPr lang="de-DE" sz="800" dirty="0"/>
            </a:p>
            <a:p>
              <a:r>
                <a:rPr lang="de-DE" sz="800" dirty="0"/>
                <a:t>Für einen ersten Entwurf empfiehlt es sich, das Möbelstück vorher auf einem Blatt Papier zu skizzieren </a:t>
              </a:r>
            </a:p>
          </p:txBody>
        </p:sp>
        <p:pic>
          <p:nvPicPr>
            <p:cNvPr id="1026" name="Picture 2" descr="Ãhnliches Foto">
              <a:extLst>
                <a:ext uri="{FF2B5EF4-FFF2-40B4-BE49-F238E27FC236}">
                  <a16:creationId xmlns:a16="http://schemas.microsoft.com/office/drawing/2014/main" id="{C4526089-C88C-4CAB-B276-FDDA011E05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4295" y="1523468"/>
              <a:ext cx="872739" cy="83099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A5480EAA-A2B0-4CFA-9C22-4562A33C7957}"/>
              </a:ext>
            </a:extLst>
          </p:cNvPr>
          <p:cNvGrpSpPr/>
          <p:nvPr/>
        </p:nvGrpSpPr>
        <p:grpSpPr>
          <a:xfrm>
            <a:off x="4467003" y="4417875"/>
            <a:ext cx="4228068" cy="830997"/>
            <a:chOff x="3489358" y="4145274"/>
            <a:chExt cx="4228068" cy="830997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766129D6-5630-415E-BFD6-6D31E9571CEA}"/>
                </a:ext>
              </a:extLst>
            </p:cNvPr>
            <p:cNvSpPr txBox="1"/>
            <p:nvPr/>
          </p:nvSpPr>
          <p:spPr>
            <a:xfrm>
              <a:off x="3489358" y="4165971"/>
              <a:ext cx="8221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000" dirty="0">
                  <a:solidFill>
                    <a:schemeClr val="accent4">
                      <a:lumMod val="75000"/>
                    </a:schemeClr>
                  </a:solidFill>
                </a:rPr>
                <a:t>4</a:t>
              </a: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503A7EDC-90A9-4D45-BF7C-C1C4638CAF6D}"/>
                </a:ext>
              </a:extLst>
            </p:cNvPr>
            <p:cNvSpPr txBox="1"/>
            <p:nvPr/>
          </p:nvSpPr>
          <p:spPr>
            <a:xfrm>
              <a:off x="3921038" y="4145274"/>
              <a:ext cx="23574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800" b="1" i="1" dirty="0"/>
                <a:t>Möbelstück in unserem Creator erstellen </a:t>
              </a:r>
            </a:p>
            <a:p>
              <a:endParaRPr lang="de-DE" sz="800" dirty="0"/>
            </a:p>
            <a:p>
              <a:r>
                <a:rPr lang="de-DE" sz="800" dirty="0"/>
                <a:t>Alle hinzugefügten Teile werden in Echtzeit im Bauraum dargestellt. Um Fehler zu vermeiden werden übereinander liegende Teile mit einer Warnung angezeigt. </a:t>
              </a:r>
            </a:p>
          </p:txBody>
        </p:sp>
        <p:pic>
          <p:nvPicPr>
            <p:cNvPr id="1028" name="Picture 4" descr="Konfigurierbares Holzbett QUADRA MaÃgefertigt aus Massivholz von vitamin design">
              <a:extLst>
                <a:ext uri="{FF2B5EF4-FFF2-40B4-BE49-F238E27FC236}">
                  <a16:creationId xmlns:a16="http://schemas.microsoft.com/office/drawing/2014/main" id="{84C08C08-E89B-4EF4-8671-7F79BF6C3E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191" b="10228"/>
            <a:stretch/>
          </p:blipFill>
          <p:spPr bwMode="auto">
            <a:xfrm>
              <a:off x="6468814" y="4145274"/>
              <a:ext cx="1248612" cy="76890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AutoShape 6" descr="https://www.bauundhobby.ch/bauen-renovieren/holz/leisten-staebe/c/loader.gif">
            <a:extLst>
              <a:ext uri="{FF2B5EF4-FFF2-40B4-BE49-F238E27FC236}">
                <a16:creationId xmlns:a16="http://schemas.microsoft.com/office/drawing/2014/main" id="{5B568674-2F22-4EBC-B0D9-387D6E1DA4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27168" y="300617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CC1C798-072C-43E7-AB41-8C780D276EFC}"/>
              </a:ext>
            </a:extLst>
          </p:cNvPr>
          <p:cNvGrpSpPr/>
          <p:nvPr/>
        </p:nvGrpSpPr>
        <p:grpSpPr>
          <a:xfrm>
            <a:off x="3368690" y="3273241"/>
            <a:ext cx="4314115" cy="830997"/>
            <a:chOff x="3489358" y="4140381"/>
            <a:chExt cx="4314115" cy="830997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6F9C89B7-D9B6-4A6A-A38B-E96E0E98CB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20540"/>
            <a:stretch/>
          </p:blipFill>
          <p:spPr>
            <a:xfrm>
              <a:off x="6699291" y="4178113"/>
              <a:ext cx="1104182" cy="79211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80B4F342-AD9F-47A5-B26A-33B2A5F6A202}"/>
                </a:ext>
              </a:extLst>
            </p:cNvPr>
            <p:cNvGrpSpPr/>
            <p:nvPr/>
          </p:nvGrpSpPr>
          <p:grpSpPr>
            <a:xfrm>
              <a:off x="3489358" y="4140381"/>
              <a:ext cx="2768495" cy="830997"/>
              <a:chOff x="3489358" y="4089027"/>
              <a:chExt cx="2768495" cy="830997"/>
            </a:xfrm>
          </p:grpSpPr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A1966EEC-7E52-4F6F-8D33-BE5834A2F0D5}"/>
                  </a:ext>
                </a:extLst>
              </p:cNvPr>
              <p:cNvSpPr txBox="1"/>
              <p:nvPr/>
            </p:nvSpPr>
            <p:spPr>
              <a:xfrm>
                <a:off x="3489358" y="4165971"/>
                <a:ext cx="82212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3000" dirty="0">
                    <a:solidFill>
                      <a:schemeClr val="accent4">
                        <a:lumMod val="75000"/>
                      </a:schemeClr>
                    </a:solidFill>
                  </a:rPr>
                  <a:t>3</a:t>
                </a:r>
              </a:p>
            </p:txBody>
          </p:sp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010C09A1-7C4E-4EE9-9E95-AEAD6E36DEC3}"/>
                  </a:ext>
                </a:extLst>
              </p:cNvPr>
              <p:cNvSpPr txBox="1"/>
              <p:nvPr/>
            </p:nvSpPr>
            <p:spPr>
              <a:xfrm>
                <a:off x="3900419" y="4089027"/>
                <a:ext cx="235743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800" b="1" i="1" dirty="0"/>
                  <a:t>Material im Bauraum platzieren</a:t>
                </a:r>
              </a:p>
              <a:p>
                <a:endParaRPr lang="de-DE" sz="800" dirty="0"/>
              </a:p>
              <a:p>
                <a:r>
                  <a:rPr lang="de-DE" sz="800" dirty="0"/>
                  <a:t>Platziere deine Einzelteile über die Koordinaten X,Y und Z im dreidimensionalen Bauraum. Teile lassen sich dabei ganz einfach aus der Stückliste kopieren oder drehen. </a:t>
                </a:r>
              </a:p>
            </p:txBody>
          </p:sp>
        </p:grp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98F2E0DB-2114-4E6F-9E54-1CCAA4B6BD0C}"/>
              </a:ext>
            </a:extLst>
          </p:cNvPr>
          <p:cNvGrpSpPr/>
          <p:nvPr/>
        </p:nvGrpSpPr>
        <p:grpSpPr>
          <a:xfrm>
            <a:off x="2642307" y="2289887"/>
            <a:ext cx="4230087" cy="799830"/>
            <a:chOff x="3489358" y="4165059"/>
            <a:chExt cx="4230087" cy="799830"/>
          </a:xfrm>
        </p:grpSpPr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B824375C-EF83-4405-B75D-94FC1384CA71}"/>
                </a:ext>
              </a:extLst>
            </p:cNvPr>
            <p:cNvGrpSpPr/>
            <p:nvPr/>
          </p:nvGrpSpPr>
          <p:grpSpPr>
            <a:xfrm>
              <a:off x="3489358" y="4165059"/>
              <a:ext cx="2768495" cy="707886"/>
              <a:chOff x="3489358" y="4089027"/>
              <a:chExt cx="2768495" cy="707886"/>
            </a:xfrm>
          </p:grpSpPr>
          <p:sp>
            <p:nvSpPr>
              <p:cNvPr id="28" name="Textfeld 27">
                <a:extLst>
                  <a:ext uri="{FF2B5EF4-FFF2-40B4-BE49-F238E27FC236}">
                    <a16:creationId xmlns:a16="http://schemas.microsoft.com/office/drawing/2014/main" id="{745268B0-4276-4D2A-9F6E-6E658E6EC4C6}"/>
                  </a:ext>
                </a:extLst>
              </p:cNvPr>
              <p:cNvSpPr txBox="1"/>
              <p:nvPr/>
            </p:nvSpPr>
            <p:spPr>
              <a:xfrm>
                <a:off x="3489358" y="4165971"/>
                <a:ext cx="82212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3000" dirty="0">
                    <a:solidFill>
                      <a:schemeClr val="accent4">
                        <a:lumMod val="75000"/>
                      </a:schemeClr>
                    </a:solidFill>
                  </a:rPr>
                  <a:t>2</a:t>
                </a:r>
              </a:p>
            </p:txBody>
          </p:sp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DA0FA803-E347-4A10-9772-1917E87BEAF4}"/>
                  </a:ext>
                </a:extLst>
              </p:cNvPr>
              <p:cNvSpPr txBox="1"/>
              <p:nvPr/>
            </p:nvSpPr>
            <p:spPr>
              <a:xfrm>
                <a:off x="3900419" y="4089027"/>
                <a:ext cx="235743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800" b="1" i="1" dirty="0"/>
                  <a:t>Material auswählen </a:t>
                </a:r>
              </a:p>
              <a:p>
                <a:endParaRPr lang="de-DE" sz="800" dirty="0"/>
              </a:p>
              <a:p>
                <a:r>
                  <a:rPr lang="de-DE" sz="800" dirty="0"/>
                  <a:t>Für die Stückliste des Möbelstückes wählst du aus Bauhaus Materialien aus oder bestimmst selbst die Dimensionen deines Materials selbst</a:t>
                </a:r>
              </a:p>
            </p:txBody>
          </p:sp>
        </p:grpSp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ECE9DA7B-8371-4329-9D41-1E056CB77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81101" y="4199772"/>
              <a:ext cx="1138344" cy="76511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0F25BF16-062D-4D5D-A09B-C29C6E112757}"/>
              </a:ext>
            </a:extLst>
          </p:cNvPr>
          <p:cNvGrpSpPr/>
          <p:nvPr/>
        </p:nvGrpSpPr>
        <p:grpSpPr>
          <a:xfrm>
            <a:off x="5905957" y="5552543"/>
            <a:ext cx="2789114" cy="830997"/>
            <a:chOff x="3489358" y="4145274"/>
            <a:chExt cx="2789114" cy="830997"/>
          </a:xfrm>
        </p:grpSpPr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A59DC482-939A-4030-89E5-A79C173FA532}"/>
                </a:ext>
              </a:extLst>
            </p:cNvPr>
            <p:cNvSpPr txBox="1"/>
            <p:nvPr/>
          </p:nvSpPr>
          <p:spPr>
            <a:xfrm>
              <a:off x="3489358" y="4165971"/>
              <a:ext cx="8221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000" dirty="0">
                  <a:solidFill>
                    <a:schemeClr val="accent4">
                      <a:lumMod val="75000"/>
                    </a:schemeClr>
                  </a:solidFill>
                </a:rPr>
                <a:t>5</a:t>
              </a:r>
            </a:p>
          </p:txBody>
        </p: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92ADE0CA-D9F0-4616-8A5E-D1DF2EFF2843}"/>
                </a:ext>
              </a:extLst>
            </p:cNvPr>
            <p:cNvSpPr txBox="1"/>
            <p:nvPr/>
          </p:nvSpPr>
          <p:spPr>
            <a:xfrm>
              <a:off x="3921038" y="4145274"/>
              <a:ext cx="23574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800" b="1" i="1" dirty="0"/>
                <a:t>Möbelstück für die Community freigeben</a:t>
              </a:r>
            </a:p>
            <a:p>
              <a:endParaRPr lang="de-DE" sz="800" dirty="0"/>
            </a:p>
            <a:p>
              <a:r>
                <a:rPr lang="de-DE" sz="800" dirty="0"/>
                <a:t>Alle hinzugefügten Teile werden in Echtzeit im Bauraum dargestellt. Um Fehler zu vermeiden werden übereinander liegende Teile mit einer Warnung angezeigt. </a:t>
              </a:r>
            </a:p>
          </p:txBody>
        </p:sp>
      </p:grpSp>
      <p:pic>
        <p:nvPicPr>
          <p:cNvPr id="3076" name="Picture 4" descr="Konfigurierbares Holzbett QUADRA MaÃgefertigt aus Massivholz von vitamin design">
            <a:extLst>
              <a:ext uri="{FF2B5EF4-FFF2-40B4-BE49-F238E27FC236}">
                <a16:creationId xmlns:a16="http://schemas.microsoft.com/office/drawing/2014/main" id="{75CC75B5-6731-41CB-A6AF-0078C5E02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46" y="5583590"/>
            <a:ext cx="1155311" cy="7689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081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CF68FC-9701-48BD-A76D-6F1A7CD2C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Möbel entwerfen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D516A1B-7421-4BF4-B3E1-3B2858D54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384" y="459403"/>
            <a:ext cx="8820367" cy="692247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0724D14F-100E-425B-B9D1-6395B08023E2}"/>
              </a:ext>
            </a:extLst>
          </p:cNvPr>
          <p:cNvGrpSpPr/>
          <p:nvPr/>
        </p:nvGrpSpPr>
        <p:grpSpPr>
          <a:xfrm>
            <a:off x="3725349" y="1398134"/>
            <a:ext cx="4767219" cy="737823"/>
            <a:chOff x="3489358" y="1513319"/>
            <a:chExt cx="4767219" cy="737823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5CD649E9-F759-4682-8025-4756C89AAA43}"/>
                </a:ext>
              </a:extLst>
            </p:cNvPr>
            <p:cNvSpPr txBox="1"/>
            <p:nvPr/>
          </p:nvSpPr>
          <p:spPr>
            <a:xfrm>
              <a:off x="3489358" y="1697144"/>
              <a:ext cx="8221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000" dirty="0">
                  <a:solidFill>
                    <a:schemeClr val="accent4">
                      <a:lumMod val="75000"/>
                    </a:schemeClr>
                  </a:solidFill>
                </a:rPr>
                <a:t>1</a:t>
              </a:r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4596BB55-69B3-4416-88AE-5137CA01FCB6}"/>
                </a:ext>
              </a:extLst>
            </p:cNvPr>
            <p:cNvSpPr txBox="1"/>
            <p:nvPr/>
          </p:nvSpPr>
          <p:spPr>
            <a:xfrm>
              <a:off x="3921038" y="1633762"/>
              <a:ext cx="25115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800" b="1" i="1" dirty="0"/>
                <a:t>Möbelstück skizzieren</a:t>
              </a:r>
              <a:endParaRPr lang="de-DE" sz="800" dirty="0"/>
            </a:p>
            <a:p>
              <a:r>
                <a:rPr lang="de-DE" sz="800" dirty="0"/>
                <a:t>Für einen ersten Entwurf empfiehlt es sich, das Möbelstück vorher auf einem Blatt Papier zu skizzieren </a:t>
              </a:r>
            </a:p>
          </p:txBody>
        </p:sp>
        <p:pic>
          <p:nvPicPr>
            <p:cNvPr id="1026" name="Picture 2" descr="Ãhnliches Foto">
              <a:extLst>
                <a:ext uri="{FF2B5EF4-FFF2-40B4-BE49-F238E27FC236}">
                  <a16:creationId xmlns:a16="http://schemas.microsoft.com/office/drawing/2014/main" id="{C4526089-C88C-4CAB-B276-FDDA011E0517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6577" y="1513319"/>
              <a:ext cx="1080000" cy="720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A5480EAA-A2B0-4CFA-9C22-4562A33C7957}"/>
              </a:ext>
            </a:extLst>
          </p:cNvPr>
          <p:cNvGrpSpPr/>
          <p:nvPr/>
        </p:nvGrpSpPr>
        <p:grpSpPr>
          <a:xfrm>
            <a:off x="3725348" y="4376562"/>
            <a:ext cx="4767220" cy="751048"/>
            <a:chOff x="3403310" y="4145273"/>
            <a:chExt cx="4767220" cy="751048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766129D6-5630-415E-BFD6-6D31E9571CEA}"/>
                </a:ext>
              </a:extLst>
            </p:cNvPr>
            <p:cNvSpPr txBox="1"/>
            <p:nvPr/>
          </p:nvSpPr>
          <p:spPr>
            <a:xfrm>
              <a:off x="3403310" y="4236826"/>
              <a:ext cx="8221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000" dirty="0">
                  <a:solidFill>
                    <a:schemeClr val="accent4">
                      <a:lumMod val="75000"/>
                    </a:schemeClr>
                  </a:solidFill>
                </a:rPr>
                <a:t>4</a:t>
              </a: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503A7EDC-90A9-4D45-BF7C-C1C4638CAF6D}"/>
                </a:ext>
              </a:extLst>
            </p:cNvPr>
            <p:cNvSpPr txBox="1"/>
            <p:nvPr/>
          </p:nvSpPr>
          <p:spPr>
            <a:xfrm>
              <a:off x="3814372" y="4145273"/>
              <a:ext cx="23574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800" b="1" i="1" dirty="0"/>
                <a:t>Einzelteile im Bauraum zusammenfügen</a:t>
              </a:r>
              <a:endParaRPr lang="de-DE" sz="800" dirty="0"/>
            </a:p>
            <a:p>
              <a:r>
                <a:rPr lang="de-DE" sz="800" dirty="0"/>
                <a:t>Alle hinzugefügten Teile werden in Echtzeit im Bauraum dargestellt. Um Fehler zu vermeiden werden übereinander liegende Teile mit einer Warnung angezeigt. </a:t>
              </a:r>
            </a:p>
          </p:txBody>
        </p:sp>
        <p:pic>
          <p:nvPicPr>
            <p:cNvPr id="1028" name="Picture 4" descr="Konfigurierbares Holzbett QUADRA MaÃgefertigt aus Massivholz von vitamin design">
              <a:extLst>
                <a:ext uri="{FF2B5EF4-FFF2-40B4-BE49-F238E27FC236}">
                  <a16:creationId xmlns:a16="http://schemas.microsoft.com/office/drawing/2014/main" id="{84C08C08-E89B-4EF4-8671-7F79BF6C3EE9}"/>
                </a:ext>
              </a:extLst>
            </p:cNvPr>
            <p:cNvPicPr preferRelativeResize="0">
              <a:picLocks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191" b="10228"/>
            <a:stretch/>
          </p:blipFill>
          <p:spPr bwMode="auto">
            <a:xfrm>
              <a:off x="7090530" y="4176321"/>
              <a:ext cx="1080000" cy="720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AutoShape 6" descr="https://www.bauundhobby.ch/bauen-renovieren/holz/leisten-staebe/c/loader.gif">
            <a:extLst>
              <a:ext uri="{FF2B5EF4-FFF2-40B4-BE49-F238E27FC236}">
                <a16:creationId xmlns:a16="http://schemas.microsoft.com/office/drawing/2014/main" id="{5B568674-2F22-4EBC-B0D9-387D6E1DA4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27168" y="300617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CC1C798-072C-43E7-AB41-8C780D276EFC}"/>
              </a:ext>
            </a:extLst>
          </p:cNvPr>
          <p:cNvGrpSpPr/>
          <p:nvPr/>
        </p:nvGrpSpPr>
        <p:grpSpPr>
          <a:xfrm>
            <a:off x="3725349" y="3377873"/>
            <a:ext cx="4767219" cy="750093"/>
            <a:chOff x="3489358" y="4140381"/>
            <a:chExt cx="4767219" cy="750093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6F9C89B7-D9B6-4A6A-A38B-E96E0E98CB27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5"/>
            <a:srcRect b="20540"/>
            <a:stretch/>
          </p:blipFill>
          <p:spPr>
            <a:xfrm>
              <a:off x="7176577" y="4170474"/>
              <a:ext cx="1080000" cy="720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80B4F342-AD9F-47A5-B26A-33B2A5F6A202}"/>
                </a:ext>
              </a:extLst>
            </p:cNvPr>
            <p:cNvGrpSpPr/>
            <p:nvPr/>
          </p:nvGrpSpPr>
          <p:grpSpPr>
            <a:xfrm>
              <a:off x="3489358" y="4140381"/>
              <a:ext cx="2768495" cy="707886"/>
              <a:chOff x="3489358" y="4089027"/>
              <a:chExt cx="2768495" cy="707886"/>
            </a:xfrm>
          </p:grpSpPr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A1966EEC-7E52-4F6F-8D33-BE5834A2F0D5}"/>
                  </a:ext>
                </a:extLst>
              </p:cNvPr>
              <p:cNvSpPr txBox="1"/>
              <p:nvPr/>
            </p:nvSpPr>
            <p:spPr>
              <a:xfrm>
                <a:off x="3489358" y="4165971"/>
                <a:ext cx="82212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3000" dirty="0">
                    <a:solidFill>
                      <a:schemeClr val="accent4">
                        <a:lumMod val="75000"/>
                      </a:schemeClr>
                    </a:solidFill>
                  </a:rPr>
                  <a:t>3</a:t>
                </a:r>
              </a:p>
            </p:txBody>
          </p:sp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010C09A1-7C4E-4EE9-9E95-AEAD6E36DEC3}"/>
                  </a:ext>
                </a:extLst>
              </p:cNvPr>
              <p:cNvSpPr txBox="1"/>
              <p:nvPr/>
            </p:nvSpPr>
            <p:spPr>
              <a:xfrm>
                <a:off x="3900419" y="4089027"/>
                <a:ext cx="235743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800" b="1" i="1" dirty="0"/>
                  <a:t>Material im Bauraum platzieren</a:t>
                </a:r>
                <a:endParaRPr lang="de-DE" sz="800" dirty="0"/>
              </a:p>
              <a:p>
                <a:r>
                  <a:rPr lang="de-DE" sz="800" dirty="0"/>
                  <a:t>Platziere deine Einzelteile über die Koordinaten X,Y und Z im dreidimensionalen Bauraum. Teile lassen sich dabei ganz einfach aus der Stückliste kopieren oder drehen. </a:t>
                </a:r>
              </a:p>
            </p:txBody>
          </p:sp>
        </p:grp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98F2E0DB-2114-4E6F-9E54-1CCAA4B6BD0C}"/>
              </a:ext>
            </a:extLst>
          </p:cNvPr>
          <p:cNvGrpSpPr/>
          <p:nvPr/>
        </p:nvGrpSpPr>
        <p:grpSpPr>
          <a:xfrm>
            <a:off x="3725349" y="2405082"/>
            <a:ext cx="4767219" cy="773182"/>
            <a:chOff x="3489358" y="4165059"/>
            <a:chExt cx="4767219" cy="773182"/>
          </a:xfrm>
        </p:grpSpPr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B824375C-EF83-4405-B75D-94FC1384CA71}"/>
                </a:ext>
              </a:extLst>
            </p:cNvPr>
            <p:cNvGrpSpPr/>
            <p:nvPr/>
          </p:nvGrpSpPr>
          <p:grpSpPr>
            <a:xfrm>
              <a:off x="3489358" y="4165059"/>
              <a:ext cx="2768495" cy="630942"/>
              <a:chOff x="3489358" y="4089027"/>
              <a:chExt cx="2768495" cy="630942"/>
            </a:xfrm>
          </p:grpSpPr>
          <p:sp>
            <p:nvSpPr>
              <p:cNvPr id="28" name="Textfeld 27">
                <a:extLst>
                  <a:ext uri="{FF2B5EF4-FFF2-40B4-BE49-F238E27FC236}">
                    <a16:creationId xmlns:a16="http://schemas.microsoft.com/office/drawing/2014/main" id="{745268B0-4276-4D2A-9F6E-6E658E6EC4C6}"/>
                  </a:ext>
                </a:extLst>
              </p:cNvPr>
              <p:cNvSpPr txBox="1"/>
              <p:nvPr/>
            </p:nvSpPr>
            <p:spPr>
              <a:xfrm>
                <a:off x="3489358" y="4165971"/>
                <a:ext cx="82212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3000" dirty="0">
                    <a:solidFill>
                      <a:schemeClr val="accent4">
                        <a:lumMod val="75000"/>
                      </a:schemeClr>
                    </a:solidFill>
                  </a:rPr>
                  <a:t>2</a:t>
                </a:r>
              </a:p>
            </p:txBody>
          </p:sp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DA0FA803-E347-4A10-9772-1917E87BEAF4}"/>
                  </a:ext>
                </a:extLst>
              </p:cNvPr>
              <p:cNvSpPr txBox="1"/>
              <p:nvPr/>
            </p:nvSpPr>
            <p:spPr>
              <a:xfrm>
                <a:off x="3900419" y="4089027"/>
                <a:ext cx="23574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800" b="1" i="1" dirty="0"/>
                  <a:t>Material auswählen </a:t>
                </a:r>
                <a:endParaRPr lang="de-DE" sz="800" dirty="0"/>
              </a:p>
              <a:p>
                <a:r>
                  <a:rPr lang="de-DE" sz="800" dirty="0"/>
                  <a:t>Für die Stückliste des Möbelstückes wählst du aus Bauhaus Materialien aus oder bestimmst selbst die Dimensionen deines Materials selbst</a:t>
                </a:r>
              </a:p>
            </p:txBody>
          </p:sp>
        </p:grpSp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ECE9DA7B-8371-4329-9D41-1E056CB77F3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76577" y="4218241"/>
              <a:ext cx="1080000" cy="720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0F25BF16-062D-4D5D-A09B-C29C6E112757}"/>
              </a:ext>
            </a:extLst>
          </p:cNvPr>
          <p:cNvGrpSpPr/>
          <p:nvPr/>
        </p:nvGrpSpPr>
        <p:grpSpPr>
          <a:xfrm>
            <a:off x="3725349" y="5446107"/>
            <a:ext cx="2789114" cy="584775"/>
            <a:chOff x="3489358" y="4145274"/>
            <a:chExt cx="2789114" cy="584775"/>
          </a:xfrm>
        </p:grpSpPr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A59DC482-939A-4030-89E5-A79C173FA532}"/>
                </a:ext>
              </a:extLst>
            </p:cNvPr>
            <p:cNvSpPr txBox="1"/>
            <p:nvPr/>
          </p:nvSpPr>
          <p:spPr>
            <a:xfrm>
              <a:off x="3489358" y="4165971"/>
              <a:ext cx="8221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000" dirty="0">
                  <a:solidFill>
                    <a:schemeClr val="accent4">
                      <a:lumMod val="75000"/>
                    </a:schemeClr>
                  </a:solidFill>
                </a:rPr>
                <a:t>5</a:t>
              </a:r>
            </a:p>
          </p:txBody>
        </p: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92ADE0CA-D9F0-4616-8A5E-D1DF2EFF2843}"/>
                </a:ext>
              </a:extLst>
            </p:cNvPr>
            <p:cNvSpPr txBox="1"/>
            <p:nvPr/>
          </p:nvSpPr>
          <p:spPr>
            <a:xfrm>
              <a:off x="3921038" y="4145274"/>
              <a:ext cx="23574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800" b="1" i="1" dirty="0"/>
                <a:t>Material besorgen</a:t>
              </a:r>
              <a:endParaRPr lang="de-DE" sz="800" dirty="0"/>
            </a:p>
            <a:p>
              <a:r>
                <a:rPr lang="de-DE" sz="800" dirty="0"/>
                <a:t>Du kannst dir einfach das Material von deinem nächstgelegenen Baumarkt liefern lassen oder das Material selbst vor Ort im Baumarkt auszuwählen. 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6EF87211-4FC9-4EB3-AFCD-270A56B2B463}"/>
              </a:ext>
            </a:extLst>
          </p:cNvPr>
          <p:cNvGrpSpPr/>
          <p:nvPr/>
        </p:nvGrpSpPr>
        <p:grpSpPr>
          <a:xfrm>
            <a:off x="3712390" y="6440787"/>
            <a:ext cx="4767219" cy="774888"/>
            <a:chOff x="5905957" y="5552543"/>
            <a:chExt cx="4767219" cy="774888"/>
          </a:xfrm>
        </p:grpSpPr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251D835E-7FB5-468A-98BC-8CD167CB7E98}"/>
                </a:ext>
              </a:extLst>
            </p:cNvPr>
            <p:cNvGrpSpPr/>
            <p:nvPr/>
          </p:nvGrpSpPr>
          <p:grpSpPr>
            <a:xfrm>
              <a:off x="5905957" y="5552543"/>
              <a:ext cx="2789114" cy="707886"/>
              <a:chOff x="3489358" y="4145274"/>
              <a:chExt cx="2789114" cy="707886"/>
            </a:xfrm>
          </p:grpSpPr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01837379-2489-4E78-9C80-18D3896E2A34}"/>
                  </a:ext>
                </a:extLst>
              </p:cNvPr>
              <p:cNvSpPr txBox="1"/>
              <p:nvPr/>
            </p:nvSpPr>
            <p:spPr>
              <a:xfrm>
                <a:off x="3489358" y="4165971"/>
                <a:ext cx="82212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3000" dirty="0">
                    <a:solidFill>
                      <a:schemeClr val="accent4">
                        <a:lumMod val="75000"/>
                      </a:schemeClr>
                    </a:solidFill>
                  </a:rPr>
                  <a:t>6</a:t>
                </a:r>
              </a:p>
            </p:txBody>
          </p:sp>
          <p:sp>
            <p:nvSpPr>
              <p:cNvPr id="37" name="Textfeld 36">
                <a:extLst>
                  <a:ext uri="{FF2B5EF4-FFF2-40B4-BE49-F238E27FC236}">
                    <a16:creationId xmlns:a16="http://schemas.microsoft.com/office/drawing/2014/main" id="{45AE5405-8004-4D39-B5B3-C3D1E88551D2}"/>
                  </a:ext>
                </a:extLst>
              </p:cNvPr>
              <p:cNvSpPr txBox="1"/>
              <p:nvPr/>
            </p:nvSpPr>
            <p:spPr>
              <a:xfrm>
                <a:off x="3921038" y="4145274"/>
                <a:ext cx="235743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800" b="1" i="1" dirty="0"/>
                  <a:t>Möbelstück zusammenbauen</a:t>
                </a:r>
                <a:endParaRPr lang="de-DE" sz="800" dirty="0"/>
              </a:p>
              <a:p>
                <a:r>
                  <a:rPr lang="de-DE" sz="800" dirty="0"/>
                  <a:t>Mit deinem Material kannst du dir nun das Möbelstück zusammenbauen. Gerne kannst du dein fertiges Möbelstück als Foto noch hochladen und positives Feedback aus der Community sammeln. </a:t>
                </a:r>
              </a:p>
            </p:txBody>
          </p:sp>
        </p:grpSp>
        <p:pic>
          <p:nvPicPr>
            <p:cNvPr id="35" name="Picture 4" descr="Konfigurierbares Holzbett QUADRA MaÃgefertigt aus Massivholz von vitamin design">
              <a:extLst>
                <a:ext uri="{FF2B5EF4-FFF2-40B4-BE49-F238E27FC236}">
                  <a16:creationId xmlns:a16="http://schemas.microsoft.com/office/drawing/2014/main" id="{F95FD87B-1F8D-4563-BB9D-FD87FC9934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3176" y="5608651"/>
              <a:ext cx="1080000" cy="71878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98" name="Picture 2" descr="Bildergebnis fÃ¼r lieferservice bauhaus">
            <a:extLst>
              <a:ext uri="{FF2B5EF4-FFF2-40B4-BE49-F238E27FC236}">
                <a16:creationId xmlns:a16="http://schemas.microsoft.com/office/drawing/2014/main" id="{40D80C8D-12D3-41CE-AC0A-FE79B7D4E606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609" y="5407254"/>
            <a:ext cx="1080000" cy="7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1718ECC-9586-4AC2-A631-B32342C754FE}"/>
              </a:ext>
            </a:extLst>
          </p:cNvPr>
          <p:cNvSpPr txBox="1"/>
          <p:nvPr/>
        </p:nvSpPr>
        <p:spPr>
          <a:xfrm>
            <a:off x="10084709" y="-47297"/>
            <a:ext cx="21072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rgbClr val="FF0000"/>
                </a:solidFill>
              </a:rPr>
              <a:t>Aktuell</a:t>
            </a:r>
          </a:p>
        </p:txBody>
      </p:sp>
    </p:spTree>
    <p:extLst>
      <p:ext uri="{BB962C8B-B14F-4D97-AF65-F5344CB8AC3E}">
        <p14:creationId xmlns:p14="http://schemas.microsoft.com/office/powerpoint/2010/main" val="2308057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D98821-EE5B-4558-B24A-E0A60CCB3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Startseite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8E92DE7-6DBE-46BF-8376-06B4BA99F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51" y="1060515"/>
            <a:ext cx="9409871" cy="4552847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5FB855EC-969D-4EDC-95C7-CE8ACD1EAA65}"/>
              </a:ext>
            </a:extLst>
          </p:cNvPr>
          <p:cNvSpPr/>
          <p:nvPr/>
        </p:nvSpPr>
        <p:spPr>
          <a:xfrm>
            <a:off x="1524043" y="1244637"/>
            <a:ext cx="9409871" cy="105990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2298018-BCF3-43AD-9AC0-517B2C6462B1}"/>
              </a:ext>
            </a:extLst>
          </p:cNvPr>
          <p:cNvGrpSpPr/>
          <p:nvPr/>
        </p:nvGrpSpPr>
        <p:grpSpPr>
          <a:xfrm>
            <a:off x="3616910" y="7625758"/>
            <a:ext cx="5224135" cy="4126837"/>
            <a:chOff x="3671878" y="3969901"/>
            <a:chExt cx="3220156" cy="2776621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082CCA28-3628-4B36-AD5C-A91FF7496AAF}"/>
                </a:ext>
              </a:extLst>
            </p:cNvPr>
            <p:cNvSpPr/>
            <p:nvPr/>
          </p:nvSpPr>
          <p:spPr>
            <a:xfrm>
              <a:off x="3671878" y="3969901"/>
              <a:ext cx="3220156" cy="2776621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bg1">
                  <a:lumMod val="85000"/>
                </a:schemeClr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" name="3D-Modell">
                  <a:extLst>
                    <a:ext uri="{FF2B5EF4-FFF2-40B4-BE49-F238E27FC236}">
                      <a16:creationId xmlns:a16="http://schemas.microsoft.com/office/drawing/2014/main" id="{7AC8414A-423B-4DA1-BA5E-05DC7AAB420F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150293207"/>
                    </p:ext>
                  </p:extLst>
                </p:nvPr>
              </p:nvGraphicFramePr>
              <p:xfrm>
                <a:off x="3999278" y="4036232"/>
                <a:ext cx="2565351" cy="2643951"/>
              </p:xfrm>
              <a:graphic>
                <a:graphicData uri="http://schemas.microsoft.com/office/drawing/2017/model3d">
                  <am3d:model3d r:embed="rId5">
                    <am3d:spPr>
                      <a:xfrm>
                        <a:off x="0" y="0"/>
                        <a:ext cx="4161829" cy="3929652"/>
                      </a:xfrm>
                      <a:prstGeom prst="rect">
                        <a:avLst/>
                      </a:prstGeom>
                      <a:noFill/>
                    </am3d:spPr>
                    <am3d:camera>
                      <am3d:pos x="0" y="0" z="56356348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333333" d="1000000"/>
                      <am3d:preTrans dx="9600000" dy="9600000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2313442" ay="1906262" az="1365896"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430584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" name="3D-Modell">
                  <a:extLst>
                    <a:ext uri="{FF2B5EF4-FFF2-40B4-BE49-F238E27FC236}">
                      <a16:creationId xmlns:a16="http://schemas.microsoft.com/office/drawing/2014/main" id="{7AC8414A-423B-4DA1-BA5E-05DC7AAB420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148059" y="7724344"/>
                  <a:ext cx="4161829" cy="3929652"/>
                </a:xfrm>
                <a:prstGeom prst="rect">
                  <a:avLst/>
                </a:prstGeom>
                <a:noFill/>
              </p:spPr>
            </p:pic>
          </mc:Fallback>
        </mc:AlternateContent>
      </p:grp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E52D1A18-7E63-4812-B70C-ABB0641DEF12}"/>
              </a:ext>
            </a:extLst>
          </p:cNvPr>
          <p:cNvSpPr/>
          <p:nvPr/>
        </p:nvSpPr>
        <p:spPr>
          <a:xfrm>
            <a:off x="2029869" y="1514087"/>
            <a:ext cx="2280873" cy="26875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/>
              <a:t>Datenbank auswählen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EF6CFA1-563A-4954-B391-9281079F2E4D}"/>
              </a:ext>
            </a:extLst>
          </p:cNvPr>
          <p:cNvSpPr txBox="1"/>
          <p:nvPr/>
        </p:nvSpPr>
        <p:spPr>
          <a:xfrm>
            <a:off x="4516300" y="1463797"/>
            <a:ext cx="342537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>
                <a:sym typeface="Wingdings" panose="05000000000000000000" pitchFamily="2" charset="2"/>
              </a:rPr>
              <a:t> Bauhaus, Hornbach etc. </a:t>
            </a:r>
            <a:endParaRPr lang="de-DE" sz="1500" dirty="0"/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25979991-F663-4E0B-A707-EEB3545B4309}"/>
              </a:ext>
            </a:extLst>
          </p:cNvPr>
          <p:cNvSpPr/>
          <p:nvPr/>
        </p:nvSpPr>
        <p:spPr>
          <a:xfrm>
            <a:off x="2029868" y="2018182"/>
            <a:ext cx="2280873" cy="268753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/>
              <a:t>Material suchen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F7BB077-6058-476E-A2BA-8820B7E76888}"/>
              </a:ext>
            </a:extLst>
          </p:cNvPr>
          <p:cNvSpPr txBox="1"/>
          <p:nvPr/>
        </p:nvSpPr>
        <p:spPr>
          <a:xfrm>
            <a:off x="4516299" y="1963442"/>
            <a:ext cx="631135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>
                <a:sym typeface="Wingdings" panose="05000000000000000000" pitchFamily="2" charset="2"/>
              </a:rPr>
              <a:t> Öffnet Eingabemaske für Breite und Höhe (löst Suche aus) </a:t>
            </a:r>
            <a:endParaRPr lang="de-DE" sz="1500" dirty="0"/>
          </a:p>
        </p:txBody>
      </p: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B1B3EE6E-8A34-42AD-866D-98F52F3AA12D}"/>
              </a:ext>
            </a:extLst>
          </p:cNvPr>
          <p:cNvSpPr/>
          <p:nvPr/>
        </p:nvSpPr>
        <p:spPr>
          <a:xfrm>
            <a:off x="2029868" y="2533197"/>
            <a:ext cx="2280873" cy="26875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/>
              <a:t>Eigenes Material erstellen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D1D994A9-ECE3-453C-9E21-DF0311C8487C}"/>
              </a:ext>
            </a:extLst>
          </p:cNvPr>
          <p:cNvSpPr txBox="1"/>
          <p:nvPr/>
        </p:nvSpPr>
        <p:spPr>
          <a:xfrm>
            <a:off x="4516300" y="2480636"/>
            <a:ext cx="64176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>
                <a:sym typeface="Wingdings" panose="05000000000000000000" pitchFamily="2" charset="2"/>
              </a:rPr>
              <a:t> Öffnet Eingabemaske für Breite und Höhe, Länge und Material (Erstellt eigenes Teil  </a:t>
            </a:r>
            <a:endParaRPr lang="de-DE" sz="1500" dirty="0"/>
          </a:p>
        </p:txBody>
      </p: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A52DB9CB-7445-4618-A9C1-E567D078FBD6}"/>
              </a:ext>
            </a:extLst>
          </p:cNvPr>
          <p:cNvGrpSpPr/>
          <p:nvPr/>
        </p:nvGrpSpPr>
        <p:grpSpPr>
          <a:xfrm>
            <a:off x="1812662" y="3697818"/>
            <a:ext cx="9014994" cy="1262436"/>
            <a:chOff x="1812662" y="3697818"/>
            <a:chExt cx="9014994" cy="1262436"/>
          </a:xfrm>
        </p:grpSpPr>
        <p:sp>
          <p:nvSpPr>
            <p:cNvPr id="12" name="Rechteck: abgerundete Ecken 11">
              <a:extLst>
                <a:ext uri="{FF2B5EF4-FFF2-40B4-BE49-F238E27FC236}">
                  <a16:creationId xmlns:a16="http://schemas.microsoft.com/office/drawing/2014/main" id="{269F25E0-8700-41B5-9A1E-3795C8405FD4}"/>
                </a:ext>
              </a:extLst>
            </p:cNvPr>
            <p:cNvSpPr/>
            <p:nvPr/>
          </p:nvSpPr>
          <p:spPr>
            <a:xfrm>
              <a:off x="9212083" y="4114329"/>
              <a:ext cx="1615573" cy="216104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dirty="0"/>
                <a:t>Material kopieren </a:t>
              </a:r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1B809CB7-927C-4143-AC28-975A03076B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475" b="75439"/>
            <a:stretch/>
          </p:blipFill>
          <p:spPr>
            <a:xfrm>
              <a:off x="1812662" y="4114329"/>
              <a:ext cx="7293163" cy="49281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3C7A5359-60CE-4D88-A9CE-5D61124EAF5B}"/>
                </a:ext>
              </a:extLst>
            </p:cNvPr>
            <p:cNvSpPr txBox="1"/>
            <p:nvPr/>
          </p:nvSpPr>
          <p:spPr>
            <a:xfrm>
              <a:off x="1834410" y="3697818"/>
              <a:ext cx="12917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Nummer </a:t>
              </a: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6A51D5FE-7DED-4BAE-AD70-F21C916D3EEE}"/>
                </a:ext>
              </a:extLst>
            </p:cNvPr>
            <p:cNvSpPr txBox="1"/>
            <p:nvPr/>
          </p:nvSpPr>
          <p:spPr>
            <a:xfrm>
              <a:off x="3126181" y="3718767"/>
              <a:ext cx="14813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Material-ID </a:t>
              </a: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B658830F-8936-431A-88E7-595F05C7A152}"/>
                </a:ext>
              </a:extLst>
            </p:cNvPr>
            <p:cNvSpPr txBox="1"/>
            <p:nvPr/>
          </p:nvSpPr>
          <p:spPr>
            <a:xfrm>
              <a:off x="4607498" y="3697818"/>
              <a:ext cx="14813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Länge </a:t>
              </a: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3CC43A1D-D934-4050-AE28-4B55B3144663}"/>
                </a:ext>
              </a:extLst>
            </p:cNvPr>
            <p:cNvSpPr txBox="1"/>
            <p:nvPr/>
          </p:nvSpPr>
          <p:spPr>
            <a:xfrm>
              <a:off x="5548730" y="3708293"/>
              <a:ext cx="14813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X-Position </a:t>
              </a:r>
            </a:p>
          </p:txBody>
        </p:sp>
        <p:sp>
          <p:nvSpPr>
            <p:cNvPr id="24" name="Rechteck: abgerundete Ecken 23">
              <a:extLst>
                <a:ext uri="{FF2B5EF4-FFF2-40B4-BE49-F238E27FC236}">
                  <a16:creationId xmlns:a16="http://schemas.microsoft.com/office/drawing/2014/main" id="{67E8D549-E3AA-49D8-B27E-F8F10152C4EF}"/>
                </a:ext>
              </a:extLst>
            </p:cNvPr>
            <p:cNvSpPr/>
            <p:nvPr/>
          </p:nvSpPr>
          <p:spPr>
            <a:xfrm>
              <a:off x="9212083" y="4406504"/>
              <a:ext cx="1615573" cy="216104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dirty="0"/>
                <a:t>Material löschen</a:t>
              </a:r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4FC6A276-E11F-489A-97A0-7F50E9CD801A}"/>
                </a:ext>
              </a:extLst>
            </p:cNvPr>
            <p:cNvSpPr txBox="1"/>
            <p:nvPr/>
          </p:nvSpPr>
          <p:spPr>
            <a:xfrm>
              <a:off x="6760005" y="3718350"/>
              <a:ext cx="14813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Y-Position </a:t>
              </a: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E60C219E-3DBF-435E-BC3C-54C828775B88}"/>
                </a:ext>
              </a:extLst>
            </p:cNvPr>
            <p:cNvSpPr txBox="1"/>
            <p:nvPr/>
          </p:nvSpPr>
          <p:spPr>
            <a:xfrm>
              <a:off x="7941671" y="3708293"/>
              <a:ext cx="14813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Z-Position </a:t>
              </a:r>
            </a:p>
          </p:txBody>
        </p:sp>
        <p:sp>
          <p:nvSpPr>
            <p:cNvPr id="27" name="Rechteck: abgerundete Ecken 26">
              <a:extLst>
                <a:ext uri="{FF2B5EF4-FFF2-40B4-BE49-F238E27FC236}">
                  <a16:creationId xmlns:a16="http://schemas.microsoft.com/office/drawing/2014/main" id="{E07B0984-0878-4758-A058-6986A871E196}"/>
                </a:ext>
              </a:extLst>
            </p:cNvPr>
            <p:cNvSpPr/>
            <p:nvPr/>
          </p:nvSpPr>
          <p:spPr>
            <a:xfrm>
              <a:off x="2809130" y="4742869"/>
              <a:ext cx="1615573" cy="216104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dirty="0"/>
                <a:t>90° Rotation um X</a:t>
              </a:r>
            </a:p>
          </p:txBody>
        </p:sp>
        <p:sp>
          <p:nvSpPr>
            <p:cNvPr id="28" name="Rechteck: abgerundete Ecken 27">
              <a:extLst>
                <a:ext uri="{FF2B5EF4-FFF2-40B4-BE49-F238E27FC236}">
                  <a16:creationId xmlns:a16="http://schemas.microsoft.com/office/drawing/2014/main" id="{46D758FB-795A-4AA8-801E-C3AABF233D97}"/>
                </a:ext>
              </a:extLst>
            </p:cNvPr>
            <p:cNvSpPr/>
            <p:nvPr/>
          </p:nvSpPr>
          <p:spPr>
            <a:xfrm>
              <a:off x="4673815" y="4744150"/>
              <a:ext cx="1615573" cy="216104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dirty="0"/>
                <a:t>90° Rotation um Y</a:t>
              </a:r>
            </a:p>
          </p:txBody>
        </p:sp>
        <p:sp>
          <p:nvSpPr>
            <p:cNvPr id="29" name="Rechteck: abgerundete Ecken 28">
              <a:extLst>
                <a:ext uri="{FF2B5EF4-FFF2-40B4-BE49-F238E27FC236}">
                  <a16:creationId xmlns:a16="http://schemas.microsoft.com/office/drawing/2014/main" id="{A5D8B6C5-1C77-415A-A237-4D587DDBAB68}"/>
                </a:ext>
              </a:extLst>
            </p:cNvPr>
            <p:cNvSpPr/>
            <p:nvPr/>
          </p:nvSpPr>
          <p:spPr>
            <a:xfrm>
              <a:off x="6538500" y="4737441"/>
              <a:ext cx="1615573" cy="216104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dirty="0"/>
                <a:t>90° Rotation um Z</a:t>
              </a: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83A0E200-1A6C-4522-AC12-37A13F5EC506}"/>
                </a:ext>
              </a:extLst>
            </p:cNvPr>
            <p:cNvSpPr txBox="1"/>
            <p:nvPr/>
          </p:nvSpPr>
          <p:spPr>
            <a:xfrm>
              <a:off x="1865791" y="4200926"/>
              <a:ext cx="72931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  <a:latin typeface="Eras Bold ITC" panose="020B0907030504020204" pitchFamily="34" charset="0"/>
                </a:rPr>
                <a:t>     1	        56269         2000 m	      50	         150               70</a:t>
              </a:r>
              <a:endParaRPr lang="de-DE" dirty="0">
                <a:latin typeface="Eras Bold ITC" panose="020B0907030504020204" pitchFamily="34" charset="0"/>
              </a:endParaRPr>
            </a:p>
          </p:txBody>
        </p:sp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59E29DF0-1D47-40CC-B2EC-65E35E930894}"/>
              </a:ext>
            </a:extLst>
          </p:cNvPr>
          <p:cNvGrpSpPr/>
          <p:nvPr/>
        </p:nvGrpSpPr>
        <p:grpSpPr>
          <a:xfrm>
            <a:off x="1865791" y="5065347"/>
            <a:ext cx="9014994" cy="845925"/>
            <a:chOff x="1812662" y="4114329"/>
            <a:chExt cx="9014994" cy="845925"/>
          </a:xfrm>
        </p:grpSpPr>
        <p:sp>
          <p:nvSpPr>
            <p:cNvPr id="36" name="Rechteck: abgerundete Ecken 35">
              <a:extLst>
                <a:ext uri="{FF2B5EF4-FFF2-40B4-BE49-F238E27FC236}">
                  <a16:creationId xmlns:a16="http://schemas.microsoft.com/office/drawing/2014/main" id="{7D95188B-D1AE-41FB-BF19-6B0B370D5824}"/>
                </a:ext>
              </a:extLst>
            </p:cNvPr>
            <p:cNvSpPr/>
            <p:nvPr/>
          </p:nvSpPr>
          <p:spPr>
            <a:xfrm>
              <a:off x="9212083" y="4114329"/>
              <a:ext cx="1615573" cy="216104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dirty="0"/>
                <a:t>Material kopieren </a:t>
              </a:r>
            </a:p>
          </p:txBody>
        </p:sp>
        <p:pic>
          <p:nvPicPr>
            <p:cNvPr id="37" name="Grafik 36">
              <a:extLst>
                <a:ext uri="{FF2B5EF4-FFF2-40B4-BE49-F238E27FC236}">
                  <a16:creationId xmlns:a16="http://schemas.microsoft.com/office/drawing/2014/main" id="{4A7951F2-2D5B-4E04-A337-22AB7F4F14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475" b="75439"/>
            <a:stretch/>
          </p:blipFill>
          <p:spPr>
            <a:xfrm>
              <a:off x="1812662" y="4114329"/>
              <a:ext cx="7293163" cy="49281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2" name="Rechteck: abgerundete Ecken 41">
              <a:extLst>
                <a:ext uri="{FF2B5EF4-FFF2-40B4-BE49-F238E27FC236}">
                  <a16:creationId xmlns:a16="http://schemas.microsoft.com/office/drawing/2014/main" id="{28587160-477B-41F8-AB96-2F2772E58EC9}"/>
                </a:ext>
              </a:extLst>
            </p:cNvPr>
            <p:cNvSpPr/>
            <p:nvPr/>
          </p:nvSpPr>
          <p:spPr>
            <a:xfrm>
              <a:off x="9212083" y="4406504"/>
              <a:ext cx="1615573" cy="216104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dirty="0"/>
                <a:t>Material löschen</a:t>
              </a:r>
            </a:p>
          </p:txBody>
        </p:sp>
        <p:sp>
          <p:nvSpPr>
            <p:cNvPr id="45" name="Rechteck: abgerundete Ecken 44">
              <a:extLst>
                <a:ext uri="{FF2B5EF4-FFF2-40B4-BE49-F238E27FC236}">
                  <a16:creationId xmlns:a16="http://schemas.microsoft.com/office/drawing/2014/main" id="{FFAB3D35-2CF4-46BB-8723-170B3B4FD9B2}"/>
                </a:ext>
              </a:extLst>
            </p:cNvPr>
            <p:cNvSpPr/>
            <p:nvPr/>
          </p:nvSpPr>
          <p:spPr>
            <a:xfrm>
              <a:off x="2809130" y="4742869"/>
              <a:ext cx="1615573" cy="216104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dirty="0"/>
                <a:t>90° Rotation um X</a:t>
              </a:r>
            </a:p>
          </p:txBody>
        </p:sp>
        <p:sp>
          <p:nvSpPr>
            <p:cNvPr id="46" name="Rechteck: abgerundete Ecken 45">
              <a:extLst>
                <a:ext uri="{FF2B5EF4-FFF2-40B4-BE49-F238E27FC236}">
                  <a16:creationId xmlns:a16="http://schemas.microsoft.com/office/drawing/2014/main" id="{72402E98-4ED2-4049-8327-8705290FE60D}"/>
                </a:ext>
              </a:extLst>
            </p:cNvPr>
            <p:cNvSpPr/>
            <p:nvPr/>
          </p:nvSpPr>
          <p:spPr>
            <a:xfrm>
              <a:off x="4673815" y="4744150"/>
              <a:ext cx="1615573" cy="216104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dirty="0"/>
                <a:t>90° Rotation um Y</a:t>
              </a:r>
            </a:p>
          </p:txBody>
        </p:sp>
        <p:sp>
          <p:nvSpPr>
            <p:cNvPr id="47" name="Rechteck: abgerundete Ecken 46">
              <a:extLst>
                <a:ext uri="{FF2B5EF4-FFF2-40B4-BE49-F238E27FC236}">
                  <a16:creationId xmlns:a16="http://schemas.microsoft.com/office/drawing/2014/main" id="{D74306B2-24F3-480E-A865-9956E2CF3363}"/>
                </a:ext>
              </a:extLst>
            </p:cNvPr>
            <p:cNvSpPr/>
            <p:nvPr/>
          </p:nvSpPr>
          <p:spPr>
            <a:xfrm>
              <a:off x="6538500" y="4737441"/>
              <a:ext cx="1615573" cy="216104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dirty="0"/>
                <a:t>90° Rotation um Z</a:t>
              </a:r>
            </a:p>
          </p:txBody>
        </p: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55B287FB-EDAD-4D3D-BEAE-D270A2E6D193}"/>
                </a:ext>
              </a:extLst>
            </p:cNvPr>
            <p:cNvSpPr txBox="1"/>
            <p:nvPr/>
          </p:nvSpPr>
          <p:spPr>
            <a:xfrm>
              <a:off x="1865791" y="4200926"/>
              <a:ext cx="72931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  <a:latin typeface="Eras Bold ITC" panose="020B0907030504020204" pitchFamily="34" charset="0"/>
                </a:rPr>
                <a:t>     2	        56269          200 m	      70	         10               70</a:t>
              </a:r>
              <a:endParaRPr lang="de-DE" dirty="0">
                <a:latin typeface="Eras Bold ITC" panose="020B0907030504020204" pitchFamily="34" charset="0"/>
              </a:endParaRPr>
            </a:p>
          </p:txBody>
        </p:sp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6FB13C87-9975-4321-ACE8-0C29607C062B}"/>
              </a:ext>
            </a:extLst>
          </p:cNvPr>
          <p:cNvGrpSpPr/>
          <p:nvPr/>
        </p:nvGrpSpPr>
        <p:grpSpPr>
          <a:xfrm>
            <a:off x="1874225" y="6016365"/>
            <a:ext cx="9014994" cy="845925"/>
            <a:chOff x="1812662" y="4114329"/>
            <a:chExt cx="9014994" cy="845925"/>
          </a:xfrm>
        </p:grpSpPr>
        <p:sp>
          <p:nvSpPr>
            <p:cNvPr id="50" name="Rechteck: abgerundete Ecken 49">
              <a:extLst>
                <a:ext uri="{FF2B5EF4-FFF2-40B4-BE49-F238E27FC236}">
                  <a16:creationId xmlns:a16="http://schemas.microsoft.com/office/drawing/2014/main" id="{CCEBEF63-1592-4DFD-8A62-726E1E35A72E}"/>
                </a:ext>
              </a:extLst>
            </p:cNvPr>
            <p:cNvSpPr/>
            <p:nvPr/>
          </p:nvSpPr>
          <p:spPr>
            <a:xfrm>
              <a:off x="9212083" y="4114329"/>
              <a:ext cx="1615573" cy="216104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dirty="0"/>
                <a:t>Material kopieren </a:t>
              </a:r>
            </a:p>
          </p:txBody>
        </p:sp>
        <p:pic>
          <p:nvPicPr>
            <p:cNvPr id="51" name="Grafik 50">
              <a:extLst>
                <a:ext uri="{FF2B5EF4-FFF2-40B4-BE49-F238E27FC236}">
                  <a16:creationId xmlns:a16="http://schemas.microsoft.com/office/drawing/2014/main" id="{5EBC27A9-5E23-4E3F-B4BA-87AC78E048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475" b="75439"/>
            <a:stretch/>
          </p:blipFill>
          <p:spPr>
            <a:xfrm>
              <a:off x="1812662" y="4114329"/>
              <a:ext cx="7293163" cy="49281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2" name="Rechteck: abgerundete Ecken 51">
              <a:extLst>
                <a:ext uri="{FF2B5EF4-FFF2-40B4-BE49-F238E27FC236}">
                  <a16:creationId xmlns:a16="http://schemas.microsoft.com/office/drawing/2014/main" id="{B2097389-24A5-4487-8A7D-65A0703EE3D0}"/>
                </a:ext>
              </a:extLst>
            </p:cNvPr>
            <p:cNvSpPr/>
            <p:nvPr/>
          </p:nvSpPr>
          <p:spPr>
            <a:xfrm>
              <a:off x="9212083" y="4406504"/>
              <a:ext cx="1615573" cy="216104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dirty="0"/>
                <a:t>Material löschen</a:t>
              </a:r>
            </a:p>
          </p:txBody>
        </p:sp>
        <p:sp>
          <p:nvSpPr>
            <p:cNvPr id="53" name="Rechteck: abgerundete Ecken 52">
              <a:extLst>
                <a:ext uri="{FF2B5EF4-FFF2-40B4-BE49-F238E27FC236}">
                  <a16:creationId xmlns:a16="http://schemas.microsoft.com/office/drawing/2014/main" id="{CD870B32-4DC7-4783-924A-9B5E3DE3628C}"/>
                </a:ext>
              </a:extLst>
            </p:cNvPr>
            <p:cNvSpPr/>
            <p:nvPr/>
          </p:nvSpPr>
          <p:spPr>
            <a:xfrm>
              <a:off x="2809130" y="4742869"/>
              <a:ext cx="1615573" cy="216104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dirty="0"/>
                <a:t>90° Rotation um X</a:t>
              </a:r>
            </a:p>
          </p:txBody>
        </p:sp>
        <p:sp>
          <p:nvSpPr>
            <p:cNvPr id="54" name="Rechteck: abgerundete Ecken 53">
              <a:extLst>
                <a:ext uri="{FF2B5EF4-FFF2-40B4-BE49-F238E27FC236}">
                  <a16:creationId xmlns:a16="http://schemas.microsoft.com/office/drawing/2014/main" id="{95CBB3B3-A89A-4A5D-B394-E1920BFC52FB}"/>
                </a:ext>
              </a:extLst>
            </p:cNvPr>
            <p:cNvSpPr/>
            <p:nvPr/>
          </p:nvSpPr>
          <p:spPr>
            <a:xfrm>
              <a:off x="4673815" y="4744150"/>
              <a:ext cx="1615573" cy="216104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dirty="0"/>
                <a:t>90° Rotation um Y</a:t>
              </a:r>
            </a:p>
          </p:txBody>
        </p:sp>
        <p:sp>
          <p:nvSpPr>
            <p:cNvPr id="55" name="Rechteck: abgerundete Ecken 54">
              <a:extLst>
                <a:ext uri="{FF2B5EF4-FFF2-40B4-BE49-F238E27FC236}">
                  <a16:creationId xmlns:a16="http://schemas.microsoft.com/office/drawing/2014/main" id="{EC85904E-005D-4952-87B9-E66342EEEF4E}"/>
                </a:ext>
              </a:extLst>
            </p:cNvPr>
            <p:cNvSpPr/>
            <p:nvPr/>
          </p:nvSpPr>
          <p:spPr>
            <a:xfrm>
              <a:off x="6538500" y="4737441"/>
              <a:ext cx="1615573" cy="216104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dirty="0"/>
                <a:t>90° Rotation um Z</a:t>
              </a:r>
            </a:p>
          </p:txBody>
        </p:sp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6AF39CA7-C267-48BC-9895-992EBB77B71E}"/>
                </a:ext>
              </a:extLst>
            </p:cNvPr>
            <p:cNvSpPr txBox="1"/>
            <p:nvPr/>
          </p:nvSpPr>
          <p:spPr>
            <a:xfrm>
              <a:off x="1865791" y="4200926"/>
              <a:ext cx="72931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  <a:latin typeface="Eras Bold ITC" panose="020B0907030504020204" pitchFamily="34" charset="0"/>
                </a:rPr>
                <a:t>     3	        56529          200 m	      70	         100               0</a:t>
              </a:r>
              <a:endParaRPr lang="de-DE" dirty="0">
                <a:latin typeface="Eras Bold ITC" panose="020B0907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5926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D98821-EE5B-4558-B24A-E0A60CCB3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Startseite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8E92DE7-6DBE-46BF-8376-06B4BA99F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51" y="1060515"/>
            <a:ext cx="9409871" cy="4552847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4B83D218-5E2C-4911-8831-376DE9C14595}"/>
              </a:ext>
            </a:extLst>
          </p:cNvPr>
          <p:cNvSpPr/>
          <p:nvPr/>
        </p:nvSpPr>
        <p:spPr>
          <a:xfrm>
            <a:off x="1524050" y="1333849"/>
            <a:ext cx="9409871" cy="2248249"/>
          </a:xfrm>
          <a:prstGeom prst="rect">
            <a:avLst/>
          </a:prstGeom>
          <a:gradFill flip="none" rotWithShape="1">
            <a:gsLst>
              <a:gs pos="0">
                <a:schemeClr val="dk1">
                  <a:tint val="66000"/>
                  <a:satMod val="160000"/>
                </a:schemeClr>
              </a:gs>
              <a:gs pos="50000">
                <a:schemeClr val="dk1">
                  <a:tint val="44500"/>
                  <a:satMod val="160000"/>
                </a:schemeClr>
              </a:gs>
              <a:gs pos="100000">
                <a:schemeClr val="dk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65BE466-06F4-4D25-BF15-B9D7548B904E}"/>
              </a:ext>
            </a:extLst>
          </p:cNvPr>
          <p:cNvSpPr/>
          <p:nvPr/>
        </p:nvSpPr>
        <p:spPr>
          <a:xfrm>
            <a:off x="1714332" y="1919760"/>
            <a:ext cx="52902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sz="5400" b="1" cap="none" spc="0" dirty="0">
                <a:ln/>
                <a:solidFill>
                  <a:schemeClr val="accent4">
                    <a:lumMod val="75000"/>
                  </a:schemeClr>
                </a:solidFill>
                <a:effectLst/>
              </a:rPr>
              <a:t>Furniture Factory </a:t>
            </a:r>
          </a:p>
        </p:txBody>
      </p:sp>
    </p:spTree>
    <p:extLst>
      <p:ext uri="{BB962C8B-B14F-4D97-AF65-F5344CB8AC3E}">
        <p14:creationId xmlns:p14="http://schemas.microsoft.com/office/powerpoint/2010/main" val="120399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676</Words>
  <Application>Microsoft Office PowerPoint</Application>
  <PresentationFormat>Breitbild</PresentationFormat>
  <Paragraphs>126</Paragraphs>
  <Slides>10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Eras Bold ITC</vt:lpstr>
      <vt:lpstr>Wingdings</vt:lpstr>
      <vt:lpstr>Office</vt:lpstr>
      <vt:lpstr>Aufbau Furniture Factory</vt:lpstr>
      <vt:lpstr>Refernzwebseiten </vt:lpstr>
      <vt:lpstr>Layout Vorlage </vt:lpstr>
      <vt:lpstr>Startseite</vt:lpstr>
      <vt:lpstr>Möbel entwerfen</vt:lpstr>
      <vt:lpstr>Möbel entwerfen</vt:lpstr>
      <vt:lpstr>Möbel entwerfen</vt:lpstr>
      <vt:lpstr>Startseite</vt:lpstr>
      <vt:lpstr>Startseite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Aufbau Furniture Factory</dc:title>
  <dc:creator>Joris Gosch</dc:creator>
  <cp:lastModifiedBy>Joris Gosch</cp:lastModifiedBy>
  <cp:revision>31</cp:revision>
  <dcterms:created xsi:type="dcterms:W3CDTF">2018-10-04T17:05:58Z</dcterms:created>
  <dcterms:modified xsi:type="dcterms:W3CDTF">2018-10-17T17:35:37Z</dcterms:modified>
</cp:coreProperties>
</file>